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5143500" cx="9144000"/>
  <p:notesSz cx="6858000" cy="9144000"/>
  <p:embeddedFontLst>
    <p:embeddedFont>
      <p:font typeface="Roboto"/>
      <p:regular r:id="rId42"/>
      <p:bold r:id="rId43"/>
      <p:italic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font" Target="fonts/Roboto-regular.fntdata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Roboto-italic.fntdata"/><Relationship Id="rId21" Type="http://schemas.openxmlformats.org/officeDocument/2006/relationships/slide" Target="slides/slide16.xml"/><Relationship Id="rId43" Type="http://schemas.openxmlformats.org/officeDocument/2006/relationships/font" Target="fonts/Roboto-bold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90d9338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90d9338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7c27061c9_0_1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7c27061c9_0_1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7c27061c9_0_1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7c27061c9_0_1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57c27061c9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57c27061c9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57c27061c9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57c27061c9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57c27061c9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57c27061c9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57c27061c9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57c27061c9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57c27061c9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57c27061c9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7c27061c9_0_10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7c27061c9_0_10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57c27061c9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57c27061c9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7c27061c9_0_10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7c27061c9_0_1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57c27061c9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57c27061c9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57c27061c9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57c27061c9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57c27061c9_0_9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57c27061c9_0_9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57c27061c9_0_9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57c27061c9_0_9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57c27061c9_0_9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57c27061c9_0_9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57c27061c9_0_10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57c27061c9_0_1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57c27061c9_0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57c27061c9_0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g57c27061c9_0_10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g57c27061c9_0_10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57c27061c9_0_1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57c27061c9_0_1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57c695a44f_0_4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57c695a44f_0_4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7c27061c9_0_1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7c27061c9_0_1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12d05123c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12d05123c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512d05123c_3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512d05123c_3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g57c695a44f_0_4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2" name="Google Shape;672;g57c695a44f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g57c695a44f_0_6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8" name="Google Shape;718;g57c695a44f_0_6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57c27061c9_0_1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57c27061c9_0_1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57c27061c9_0_1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57c27061c9_0_1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g57c27061c9_0_1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6" name="Google Shape;796;g57c27061c9_0_1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7c27061c9_0_1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7c27061c9_0_1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7c27061c9_0_1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7c27061c9_0_1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7c27061c9_0_1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7c27061c9_0_1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7c27061c9_0_1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7c27061c9_0_1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7c27061c9_0_1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7c27061c9_0_1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90d933848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90d933848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hyperlink" Target="http://www.puffin.io" TargetMode="External"/><Relationship Id="rId5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Relationship Id="rId4" Type="http://schemas.openxmlformats.org/officeDocument/2006/relationships/hyperlink" Target="http://www.puffin.io" TargetMode="External"/><Relationship Id="rId5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Relationship Id="rId4" Type="http://schemas.openxmlformats.org/officeDocument/2006/relationships/hyperlink" Target="http://www.puffin.io" TargetMode="External"/><Relationship Id="rId5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Relationship Id="rId4" Type="http://schemas.openxmlformats.org/officeDocument/2006/relationships/hyperlink" Target="http://www.puffin.io" TargetMode="External"/><Relationship Id="rId5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Relationship Id="rId4" Type="http://schemas.openxmlformats.org/officeDocument/2006/relationships/hyperlink" Target="http://www.puffin.io" TargetMode="External"/><Relationship Id="rId5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Relationship Id="rId4" Type="http://schemas.openxmlformats.org/officeDocument/2006/relationships/hyperlink" Target="http://www.puffin.io" TargetMode="External"/><Relationship Id="rId5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g"/><Relationship Id="rId4" Type="http://schemas.openxmlformats.org/officeDocument/2006/relationships/hyperlink" Target="http://www.puffin.io" TargetMode="External"/><Relationship Id="rId5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8.png"/><Relationship Id="rId4" Type="http://schemas.openxmlformats.org/officeDocument/2006/relationships/hyperlink" Target="http://www.puffin.io" TargetMode="External"/><Relationship Id="rId5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6.png"/><Relationship Id="rId4" Type="http://schemas.openxmlformats.org/officeDocument/2006/relationships/hyperlink" Target="http://www.puffin.io" TargetMode="External"/><Relationship Id="rId5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puffin.io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542113" y="438150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542113" y="1408005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30 Minute Guide Part 1</a:t>
            </a:r>
            <a:endParaRPr/>
          </a:p>
        </p:txBody>
      </p:sp>
      <p:sp>
        <p:nvSpPr>
          <p:cNvPr id="69" name="Google Shape;69;p13"/>
          <p:cNvSpPr txBox="1"/>
          <p:nvPr>
            <p:ph type="ctrTitle"/>
          </p:nvPr>
        </p:nvSpPr>
        <p:spPr>
          <a:xfrm>
            <a:off x="689600" y="4500650"/>
            <a:ext cx="4250400" cy="4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Created by: 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Puffin.io A/B Testing for Websites</a:t>
            </a:r>
            <a:endParaRPr sz="1400"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9600" y="1754850"/>
            <a:ext cx="4518200" cy="338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 1 - A/B testing layouts </a:t>
            </a:r>
            <a:endParaRPr/>
          </a:p>
        </p:txBody>
      </p:sp>
      <p:sp>
        <p:nvSpPr>
          <p:cNvPr id="132" name="Google Shape;132;p22"/>
          <p:cNvSpPr txBox="1"/>
          <p:nvPr/>
        </p:nvSpPr>
        <p:spPr>
          <a:xfrm>
            <a:off x="266250" y="1030050"/>
            <a:ext cx="7806300" cy="15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Review the layout structure of your landing page. Don’t change the content - just the manner it is organized. Testing the structure of a landing page lets you understand how visitors consume your content. It also prepares you for future single element A/B testing (discussed later). Below are a few examples of restructured pages.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3" name="Google Shape;133;p2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4" name="Google Shape;134;p22"/>
          <p:cNvGrpSpPr/>
          <p:nvPr/>
        </p:nvGrpSpPr>
        <p:grpSpPr>
          <a:xfrm>
            <a:off x="1329361" y="2800419"/>
            <a:ext cx="1981611" cy="1819761"/>
            <a:chOff x="1024600" y="2773550"/>
            <a:chExt cx="2073900" cy="2104500"/>
          </a:xfrm>
        </p:grpSpPr>
        <p:sp>
          <p:nvSpPr>
            <p:cNvPr id="135" name="Google Shape;135;p22"/>
            <p:cNvSpPr/>
            <p:nvPr/>
          </p:nvSpPr>
          <p:spPr>
            <a:xfrm>
              <a:off x="1024600" y="2773550"/>
              <a:ext cx="2073900" cy="21045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22"/>
            <p:cNvSpPr/>
            <p:nvPr/>
          </p:nvSpPr>
          <p:spPr>
            <a:xfrm>
              <a:off x="1141563" y="3244650"/>
              <a:ext cx="893100" cy="10575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22"/>
            <p:cNvSpPr/>
            <p:nvPr/>
          </p:nvSpPr>
          <p:spPr>
            <a:xfrm>
              <a:off x="2096263" y="32446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22"/>
            <p:cNvSpPr/>
            <p:nvPr/>
          </p:nvSpPr>
          <p:spPr>
            <a:xfrm>
              <a:off x="2096263" y="34702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2"/>
            <p:cNvSpPr/>
            <p:nvPr/>
          </p:nvSpPr>
          <p:spPr>
            <a:xfrm>
              <a:off x="2096263" y="36958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22"/>
            <p:cNvSpPr/>
            <p:nvPr/>
          </p:nvSpPr>
          <p:spPr>
            <a:xfrm>
              <a:off x="2096263" y="39214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22"/>
            <p:cNvSpPr/>
            <p:nvPr/>
          </p:nvSpPr>
          <p:spPr>
            <a:xfrm>
              <a:off x="2096263" y="41470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2" name="Google Shape;142;p22"/>
            <p:cNvCxnSpPr/>
            <p:nvPr/>
          </p:nvCxnSpPr>
          <p:spPr>
            <a:xfrm>
              <a:off x="1162050" y="29459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22"/>
            <p:cNvCxnSpPr/>
            <p:nvPr/>
          </p:nvCxnSpPr>
          <p:spPr>
            <a:xfrm flipH="1" rot="10800000">
              <a:off x="1195050" y="30232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22"/>
            <p:cNvCxnSpPr/>
            <p:nvPr/>
          </p:nvCxnSpPr>
          <p:spPr>
            <a:xfrm>
              <a:off x="1278450" y="3103150"/>
              <a:ext cx="1567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5" name="Google Shape;145;p22"/>
            <p:cNvSpPr/>
            <p:nvPr/>
          </p:nvSpPr>
          <p:spPr>
            <a:xfrm>
              <a:off x="1633550" y="4438650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6" name="Google Shape;146;p22"/>
          <p:cNvGrpSpPr/>
          <p:nvPr/>
        </p:nvGrpSpPr>
        <p:grpSpPr>
          <a:xfrm>
            <a:off x="3574212" y="2800419"/>
            <a:ext cx="1981611" cy="1819761"/>
            <a:chOff x="3374000" y="2773550"/>
            <a:chExt cx="2073900" cy="2104500"/>
          </a:xfrm>
        </p:grpSpPr>
        <p:sp>
          <p:nvSpPr>
            <p:cNvPr id="147" name="Google Shape;147;p22"/>
            <p:cNvSpPr/>
            <p:nvPr/>
          </p:nvSpPr>
          <p:spPr>
            <a:xfrm>
              <a:off x="3374000" y="2773550"/>
              <a:ext cx="2073900" cy="21045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22"/>
            <p:cNvSpPr/>
            <p:nvPr/>
          </p:nvSpPr>
          <p:spPr>
            <a:xfrm>
              <a:off x="4449300" y="3660575"/>
              <a:ext cx="893100" cy="6417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22"/>
            <p:cNvSpPr/>
            <p:nvPr/>
          </p:nvSpPr>
          <p:spPr>
            <a:xfrm>
              <a:off x="3482582" y="32446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2"/>
            <p:cNvSpPr/>
            <p:nvPr/>
          </p:nvSpPr>
          <p:spPr>
            <a:xfrm>
              <a:off x="3482582" y="34702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22"/>
            <p:cNvSpPr/>
            <p:nvPr/>
          </p:nvSpPr>
          <p:spPr>
            <a:xfrm>
              <a:off x="3482582" y="36958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22"/>
            <p:cNvSpPr/>
            <p:nvPr/>
          </p:nvSpPr>
          <p:spPr>
            <a:xfrm>
              <a:off x="3482582" y="39214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22"/>
            <p:cNvSpPr/>
            <p:nvPr/>
          </p:nvSpPr>
          <p:spPr>
            <a:xfrm>
              <a:off x="3482582" y="41470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4" name="Google Shape;154;p22"/>
            <p:cNvCxnSpPr/>
            <p:nvPr/>
          </p:nvCxnSpPr>
          <p:spPr>
            <a:xfrm>
              <a:off x="3492400" y="29459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5" name="Google Shape;155;p22"/>
            <p:cNvCxnSpPr/>
            <p:nvPr/>
          </p:nvCxnSpPr>
          <p:spPr>
            <a:xfrm flipH="1" rot="10800000">
              <a:off x="3525400" y="30232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6" name="Google Shape;156;p22"/>
            <p:cNvCxnSpPr/>
            <p:nvPr/>
          </p:nvCxnSpPr>
          <p:spPr>
            <a:xfrm>
              <a:off x="3608800" y="3103150"/>
              <a:ext cx="1567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7" name="Google Shape;157;p22"/>
            <p:cNvSpPr/>
            <p:nvPr/>
          </p:nvSpPr>
          <p:spPr>
            <a:xfrm>
              <a:off x="3982950" y="4438650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8" name="Google Shape;158;p22"/>
            <p:cNvCxnSpPr/>
            <p:nvPr/>
          </p:nvCxnSpPr>
          <p:spPr>
            <a:xfrm>
              <a:off x="4464525" y="32793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" name="Google Shape;159;p22"/>
            <p:cNvCxnSpPr/>
            <p:nvPr/>
          </p:nvCxnSpPr>
          <p:spPr>
            <a:xfrm>
              <a:off x="4464525" y="33555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Google Shape;160;p22"/>
            <p:cNvCxnSpPr/>
            <p:nvPr/>
          </p:nvCxnSpPr>
          <p:spPr>
            <a:xfrm>
              <a:off x="4464525" y="34317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" name="Google Shape;161;p22"/>
            <p:cNvCxnSpPr/>
            <p:nvPr/>
          </p:nvCxnSpPr>
          <p:spPr>
            <a:xfrm>
              <a:off x="4464525" y="35079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22"/>
            <p:cNvCxnSpPr/>
            <p:nvPr/>
          </p:nvCxnSpPr>
          <p:spPr>
            <a:xfrm>
              <a:off x="4464525" y="35841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3" name="Google Shape;163;p22"/>
          <p:cNvGrpSpPr/>
          <p:nvPr/>
        </p:nvGrpSpPr>
        <p:grpSpPr>
          <a:xfrm>
            <a:off x="5819064" y="2800419"/>
            <a:ext cx="1981611" cy="1819761"/>
            <a:chOff x="5723400" y="2773550"/>
            <a:chExt cx="2073900" cy="2104500"/>
          </a:xfrm>
        </p:grpSpPr>
        <p:sp>
          <p:nvSpPr>
            <p:cNvPr id="164" name="Google Shape;164;p22"/>
            <p:cNvSpPr/>
            <p:nvPr/>
          </p:nvSpPr>
          <p:spPr>
            <a:xfrm>
              <a:off x="5723400" y="2773550"/>
              <a:ext cx="2073900" cy="21045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2"/>
            <p:cNvSpPr/>
            <p:nvPr/>
          </p:nvSpPr>
          <p:spPr>
            <a:xfrm>
              <a:off x="5787225" y="2866275"/>
              <a:ext cx="1918200" cy="7944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2"/>
            <p:cNvSpPr/>
            <p:nvPr/>
          </p:nvSpPr>
          <p:spPr>
            <a:xfrm>
              <a:off x="6787232" y="37690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2"/>
            <p:cNvSpPr/>
            <p:nvPr/>
          </p:nvSpPr>
          <p:spPr>
            <a:xfrm>
              <a:off x="6787232" y="39946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2"/>
            <p:cNvSpPr/>
            <p:nvPr/>
          </p:nvSpPr>
          <p:spPr>
            <a:xfrm>
              <a:off x="5823582" y="377250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2"/>
            <p:cNvSpPr/>
            <p:nvPr/>
          </p:nvSpPr>
          <p:spPr>
            <a:xfrm>
              <a:off x="5823582" y="399810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0" name="Google Shape;170;p22"/>
            <p:cNvCxnSpPr/>
            <p:nvPr/>
          </p:nvCxnSpPr>
          <p:spPr>
            <a:xfrm>
              <a:off x="5841800" y="4272174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22"/>
            <p:cNvCxnSpPr/>
            <p:nvPr/>
          </p:nvCxnSpPr>
          <p:spPr>
            <a:xfrm flipH="1" rot="10800000">
              <a:off x="5874800" y="4349412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22"/>
            <p:cNvCxnSpPr/>
            <p:nvPr/>
          </p:nvCxnSpPr>
          <p:spPr>
            <a:xfrm>
              <a:off x="5958200" y="4429349"/>
              <a:ext cx="1567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3" name="Google Shape;173;p22"/>
            <p:cNvSpPr/>
            <p:nvPr/>
          </p:nvSpPr>
          <p:spPr>
            <a:xfrm>
              <a:off x="5846375" y="4593750"/>
              <a:ext cx="1800300" cy="1479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4" name="Google Shape;174;p22"/>
          <p:cNvSpPr txBox="1"/>
          <p:nvPr/>
        </p:nvSpPr>
        <p:spPr>
          <a:xfrm>
            <a:off x="1720836" y="4620059"/>
            <a:ext cx="11988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5" name="Google Shape;175;p22"/>
          <p:cNvSpPr txBox="1"/>
          <p:nvPr/>
        </p:nvSpPr>
        <p:spPr>
          <a:xfrm>
            <a:off x="3965778" y="4620059"/>
            <a:ext cx="11988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B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6" name="Google Shape;176;p22"/>
          <p:cNvSpPr txBox="1"/>
          <p:nvPr/>
        </p:nvSpPr>
        <p:spPr>
          <a:xfrm>
            <a:off x="6210720" y="4620059"/>
            <a:ext cx="11988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C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 2 - Single element A/B testing</a:t>
            </a:r>
            <a:endParaRPr/>
          </a:p>
        </p:txBody>
      </p:sp>
      <p:sp>
        <p:nvSpPr>
          <p:cNvPr id="182" name="Google Shape;182;p23"/>
          <p:cNvSpPr txBox="1"/>
          <p:nvPr/>
        </p:nvSpPr>
        <p:spPr>
          <a:xfrm>
            <a:off x="266250" y="1030050"/>
            <a:ext cx="7806300" cy="15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ingle element A/B testing is elegant. Testing single elements is a low level of effort often yielding big increases in conversion. This will provide insights that guide your product/service strategy and philosophy. Try A/B testing variations of your hero image, headlines and button CTA to start.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3" name="Google Shape;183;p2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4" name="Google Shape;184;p23"/>
          <p:cNvGrpSpPr/>
          <p:nvPr/>
        </p:nvGrpSpPr>
        <p:grpSpPr>
          <a:xfrm>
            <a:off x="3530692" y="2755138"/>
            <a:ext cx="2011061" cy="1894471"/>
            <a:chOff x="3397066" y="2621150"/>
            <a:chExt cx="2073900" cy="2104500"/>
          </a:xfrm>
        </p:grpSpPr>
        <p:grpSp>
          <p:nvGrpSpPr>
            <p:cNvPr id="185" name="Google Shape;185;p23"/>
            <p:cNvGrpSpPr/>
            <p:nvPr/>
          </p:nvGrpSpPr>
          <p:grpSpPr>
            <a:xfrm>
              <a:off x="3397066" y="2621150"/>
              <a:ext cx="2073900" cy="2104500"/>
              <a:chOff x="2939866" y="2773550"/>
              <a:chExt cx="2073900" cy="2104500"/>
            </a:xfrm>
          </p:grpSpPr>
          <p:sp>
            <p:nvSpPr>
              <p:cNvPr id="186" name="Google Shape;186;p23"/>
              <p:cNvSpPr/>
              <p:nvPr/>
            </p:nvSpPr>
            <p:spPr>
              <a:xfrm>
                <a:off x="2939866" y="2773550"/>
                <a:ext cx="2073900" cy="2104500"/>
              </a:xfrm>
              <a:prstGeom prst="rect">
                <a:avLst/>
              </a:prstGeom>
              <a:solidFill>
                <a:srgbClr val="F3F3F3"/>
              </a:solidFill>
              <a:ln cap="flat" cmpd="sng" w="9525">
                <a:solidFill>
                  <a:srgbClr val="99999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23"/>
              <p:cNvSpPr/>
              <p:nvPr/>
            </p:nvSpPr>
            <p:spPr>
              <a:xfrm>
                <a:off x="3056830" y="3244650"/>
                <a:ext cx="893100" cy="1057500"/>
              </a:xfrm>
              <a:prstGeom prst="rect">
                <a:avLst/>
              </a:prstGeom>
              <a:solidFill>
                <a:srgbClr val="CFE2F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23"/>
              <p:cNvSpPr/>
              <p:nvPr/>
            </p:nvSpPr>
            <p:spPr>
              <a:xfrm>
                <a:off x="4011529" y="32446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23"/>
              <p:cNvSpPr/>
              <p:nvPr/>
            </p:nvSpPr>
            <p:spPr>
              <a:xfrm>
                <a:off x="4011529" y="34702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23"/>
              <p:cNvSpPr/>
              <p:nvPr/>
            </p:nvSpPr>
            <p:spPr>
              <a:xfrm>
                <a:off x="4011529" y="36958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23"/>
              <p:cNvSpPr/>
              <p:nvPr/>
            </p:nvSpPr>
            <p:spPr>
              <a:xfrm>
                <a:off x="4011529" y="39214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23"/>
              <p:cNvSpPr/>
              <p:nvPr/>
            </p:nvSpPr>
            <p:spPr>
              <a:xfrm>
                <a:off x="4011529" y="41470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93" name="Google Shape;193;p23"/>
              <p:cNvCxnSpPr/>
              <p:nvPr/>
            </p:nvCxnSpPr>
            <p:spPr>
              <a:xfrm>
                <a:off x="3077316" y="2945975"/>
                <a:ext cx="180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4" name="Google Shape;194;p23"/>
              <p:cNvCxnSpPr/>
              <p:nvPr/>
            </p:nvCxnSpPr>
            <p:spPr>
              <a:xfrm flipH="1" rot="10800000">
                <a:off x="3110316" y="3023213"/>
                <a:ext cx="1734300" cy="27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5" name="Google Shape;195;p23"/>
              <p:cNvCxnSpPr/>
              <p:nvPr/>
            </p:nvCxnSpPr>
            <p:spPr>
              <a:xfrm>
                <a:off x="3193716" y="3103150"/>
                <a:ext cx="1567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6" name="Google Shape;196;p23"/>
              <p:cNvSpPr/>
              <p:nvPr/>
            </p:nvSpPr>
            <p:spPr>
              <a:xfrm>
                <a:off x="3548816" y="4438650"/>
                <a:ext cx="847500" cy="155100"/>
              </a:xfrm>
              <a:prstGeom prst="roundRect">
                <a:avLst>
                  <a:gd fmla="val 16667" name="adj"/>
                </a:avLst>
              </a:prstGeom>
              <a:solidFill>
                <a:srgbClr val="93C47D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7" name="Google Shape;197;p23"/>
            <p:cNvSpPr/>
            <p:nvPr/>
          </p:nvSpPr>
          <p:spPr>
            <a:xfrm>
              <a:off x="3478725" y="2691416"/>
              <a:ext cx="1918200" cy="328200"/>
            </a:xfrm>
            <a:prstGeom prst="rect">
              <a:avLst/>
            </a:prstGeom>
            <a:noFill/>
            <a:ln cap="flat" cmpd="sng" w="28575">
              <a:solidFill>
                <a:srgbClr val="E6913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8" name="Google Shape;198;p23"/>
          <p:cNvGrpSpPr/>
          <p:nvPr/>
        </p:nvGrpSpPr>
        <p:grpSpPr>
          <a:xfrm>
            <a:off x="5785697" y="2755138"/>
            <a:ext cx="2011061" cy="1894471"/>
            <a:chOff x="5683066" y="2621150"/>
            <a:chExt cx="2073900" cy="2104500"/>
          </a:xfrm>
        </p:grpSpPr>
        <p:grpSp>
          <p:nvGrpSpPr>
            <p:cNvPr id="199" name="Google Shape;199;p23"/>
            <p:cNvGrpSpPr/>
            <p:nvPr/>
          </p:nvGrpSpPr>
          <p:grpSpPr>
            <a:xfrm>
              <a:off x="5683066" y="2621150"/>
              <a:ext cx="2073900" cy="2104500"/>
              <a:chOff x="5225866" y="2773550"/>
              <a:chExt cx="2073900" cy="2104500"/>
            </a:xfrm>
          </p:grpSpPr>
          <p:sp>
            <p:nvSpPr>
              <p:cNvPr id="200" name="Google Shape;200;p23"/>
              <p:cNvSpPr/>
              <p:nvPr/>
            </p:nvSpPr>
            <p:spPr>
              <a:xfrm>
                <a:off x="5225866" y="2773550"/>
                <a:ext cx="2073900" cy="2104500"/>
              </a:xfrm>
              <a:prstGeom prst="rect">
                <a:avLst/>
              </a:prstGeom>
              <a:solidFill>
                <a:srgbClr val="F3F3F3"/>
              </a:solidFill>
              <a:ln cap="flat" cmpd="sng" w="9525">
                <a:solidFill>
                  <a:srgbClr val="99999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23"/>
              <p:cNvSpPr/>
              <p:nvPr/>
            </p:nvSpPr>
            <p:spPr>
              <a:xfrm>
                <a:off x="5342830" y="3244650"/>
                <a:ext cx="893100" cy="1057500"/>
              </a:xfrm>
              <a:prstGeom prst="rect">
                <a:avLst/>
              </a:prstGeom>
              <a:solidFill>
                <a:srgbClr val="CFE2F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23"/>
              <p:cNvSpPr/>
              <p:nvPr/>
            </p:nvSpPr>
            <p:spPr>
              <a:xfrm>
                <a:off x="6297529" y="32446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23"/>
              <p:cNvSpPr/>
              <p:nvPr/>
            </p:nvSpPr>
            <p:spPr>
              <a:xfrm>
                <a:off x="6297529" y="34702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" name="Google Shape;204;p23"/>
              <p:cNvSpPr/>
              <p:nvPr/>
            </p:nvSpPr>
            <p:spPr>
              <a:xfrm>
                <a:off x="6297529" y="36958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23"/>
              <p:cNvSpPr/>
              <p:nvPr/>
            </p:nvSpPr>
            <p:spPr>
              <a:xfrm>
                <a:off x="6297529" y="39214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23"/>
              <p:cNvSpPr/>
              <p:nvPr/>
            </p:nvSpPr>
            <p:spPr>
              <a:xfrm>
                <a:off x="6297529" y="41470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07" name="Google Shape;207;p23"/>
              <p:cNvCxnSpPr/>
              <p:nvPr/>
            </p:nvCxnSpPr>
            <p:spPr>
              <a:xfrm>
                <a:off x="5363316" y="2945975"/>
                <a:ext cx="180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8" name="Google Shape;208;p23"/>
              <p:cNvCxnSpPr/>
              <p:nvPr/>
            </p:nvCxnSpPr>
            <p:spPr>
              <a:xfrm flipH="1" rot="10800000">
                <a:off x="5396316" y="3023213"/>
                <a:ext cx="1734300" cy="27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9" name="Google Shape;209;p23"/>
              <p:cNvCxnSpPr/>
              <p:nvPr/>
            </p:nvCxnSpPr>
            <p:spPr>
              <a:xfrm>
                <a:off x="5479716" y="3103150"/>
                <a:ext cx="1567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0" name="Google Shape;210;p23"/>
              <p:cNvSpPr/>
              <p:nvPr/>
            </p:nvSpPr>
            <p:spPr>
              <a:xfrm>
                <a:off x="5834816" y="4438650"/>
                <a:ext cx="847500" cy="155100"/>
              </a:xfrm>
              <a:prstGeom prst="roundRect">
                <a:avLst>
                  <a:gd fmla="val 16667" name="adj"/>
                </a:avLst>
              </a:prstGeom>
              <a:solidFill>
                <a:srgbClr val="93C47D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11" name="Google Shape;211;p23"/>
            <p:cNvSpPr/>
            <p:nvPr/>
          </p:nvSpPr>
          <p:spPr>
            <a:xfrm>
              <a:off x="6240634" y="4224534"/>
              <a:ext cx="956100" cy="269400"/>
            </a:xfrm>
            <a:prstGeom prst="rect">
              <a:avLst/>
            </a:prstGeom>
            <a:noFill/>
            <a:ln cap="flat" cmpd="sng" w="38100">
              <a:solidFill>
                <a:srgbClr val="E6913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2" name="Google Shape;212;p23"/>
          <p:cNvSpPr txBox="1"/>
          <p:nvPr/>
        </p:nvSpPr>
        <p:spPr>
          <a:xfrm>
            <a:off x="1468450" y="4649450"/>
            <a:ext cx="15627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Hero image element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3" name="Google Shape;213;p23"/>
          <p:cNvSpPr txBox="1"/>
          <p:nvPr/>
        </p:nvSpPr>
        <p:spPr>
          <a:xfrm>
            <a:off x="3828449" y="4649450"/>
            <a:ext cx="14871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Headline element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4" name="Google Shape;214;p23"/>
          <p:cNvSpPr txBox="1"/>
          <p:nvPr/>
        </p:nvSpPr>
        <p:spPr>
          <a:xfrm>
            <a:off x="6163935" y="4649450"/>
            <a:ext cx="12546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Button element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15" name="Google Shape;215;p23"/>
          <p:cNvGrpSpPr/>
          <p:nvPr/>
        </p:nvGrpSpPr>
        <p:grpSpPr>
          <a:xfrm>
            <a:off x="1244273" y="2755138"/>
            <a:ext cx="2011061" cy="1894471"/>
            <a:chOff x="1111066" y="2621150"/>
            <a:chExt cx="2073900" cy="2104500"/>
          </a:xfrm>
        </p:grpSpPr>
        <p:grpSp>
          <p:nvGrpSpPr>
            <p:cNvPr id="216" name="Google Shape;216;p23"/>
            <p:cNvGrpSpPr/>
            <p:nvPr/>
          </p:nvGrpSpPr>
          <p:grpSpPr>
            <a:xfrm>
              <a:off x="1111066" y="2621150"/>
              <a:ext cx="2073900" cy="2104500"/>
              <a:chOff x="653866" y="2773550"/>
              <a:chExt cx="2073900" cy="2104500"/>
            </a:xfrm>
          </p:grpSpPr>
          <p:sp>
            <p:nvSpPr>
              <p:cNvPr id="217" name="Google Shape;217;p23"/>
              <p:cNvSpPr/>
              <p:nvPr/>
            </p:nvSpPr>
            <p:spPr>
              <a:xfrm>
                <a:off x="653866" y="2773550"/>
                <a:ext cx="2073900" cy="2104500"/>
              </a:xfrm>
              <a:prstGeom prst="rect">
                <a:avLst/>
              </a:prstGeom>
              <a:solidFill>
                <a:srgbClr val="F3F3F3"/>
              </a:solidFill>
              <a:ln cap="flat" cmpd="sng" w="9525">
                <a:solidFill>
                  <a:srgbClr val="99999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23"/>
              <p:cNvSpPr/>
              <p:nvPr/>
            </p:nvSpPr>
            <p:spPr>
              <a:xfrm>
                <a:off x="770830" y="3244650"/>
                <a:ext cx="893100" cy="1057500"/>
              </a:xfrm>
              <a:prstGeom prst="rect">
                <a:avLst/>
              </a:prstGeom>
              <a:solidFill>
                <a:srgbClr val="CFE2F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23"/>
              <p:cNvSpPr/>
              <p:nvPr/>
            </p:nvSpPr>
            <p:spPr>
              <a:xfrm>
                <a:off x="1725529" y="32446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23"/>
              <p:cNvSpPr/>
              <p:nvPr/>
            </p:nvSpPr>
            <p:spPr>
              <a:xfrm>
                <a:off x="1725529" y="34702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23"/>
              <p:cNvSpPr/>
              <p:nvPr/>
            </p:nvSpPr>
            <p:spPr>
              <a:xfrm>
                <a:off x="1725529" y="36958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23"/>
              <p:cNvSpPr/>
              <p:nvPr/>
            </p:nvSpPr>
            <p:spPr>
              <a:xfrm>
                <a:off x="1725529" y="39214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23"/>
              <p:cNvSpPr/>
              <p:nvPr/>
            </p:nvSpPr>
            <p:spPr>
              <a:xfrm>
                <a:off x="1725529" y="4147050"/>
                <a:ext cx="893100" cy="155100"/>
              </a:xfrm>
              <a:prstGeom prst="rect">
                <a:avLst/>
              </a:prstGeom>
              <a:solidFill>
                <a:srgbClr val="6FA8DC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24" name="Google Shape;224;p23"/>
              <p:cNvCxnSpPr/>
              <p:nvPr/>
            </p:nvCxnSpPr>
            <p:spPr>
              <a:xfrm>
                <a:off x="791316" y="2945975"/>
                <a:ext cx="180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5" name="Google Shape;225;p23"/>
              <p:cNvCxnSpPr/>
              <p:nvPr/>
            </p:nvCxnSpPr>
            <p:spPr>
              <a:xfrm flipH="1" rot="10800000">
                <a:off x="824316" y="3023213"/>
                <a:ext cx="1734300" cy="27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6" name="Google Shape;226;p23"/>
              <p:cNvCxnSpPr/>
              <p:nvPr/>
            </p:nvCxnSpPr>
            <p:spPr>
              <a:xfrm>
                <a:off x="907716" y="3103150"/>
                <a:ext cx="1567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7" name="Google Shape;227;p23"/>
              <p:cNvSpPr/>
              <p:nvPr/>
            </p:nvSpPr>
            <p:spPr>
              <a:xfrm>
                <a:off x="1262816" y="4438650"/>
                <a:ext cx="847500" cy="155100"/>
              </a:xfrm>
              <a:prstGeom prst="roundRect">
                <a:avLst>
                  <a:gd fmla="val 16667" name="adj"/>
                </a:avLst>
              </a:prstGeom>
              <a:solidFill>
                <a:srgbClr val="93C47D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28" name="Google Shape;228;p23"/>
            <p:cNvSpPr/>
            <p:nvPr/>
          </p:nvSpPr>
          <p:spPr>
            <a:xfrm>
              <a:off x="1221700" y="3091800"/>
              <a:ext cx="893100" cy="1057500"/>
            </a:xfrm>
            <a:prstGeom prst="rect">
              <a:avLst/>
            </a:prstGeom>
            <a:noFill/>
            <a:ln cap="flat" cmpd="sng" w="28575">
              <a:solidFill>
                <a:srgbClr val="E6913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 3- A/B testing a page redesign</a:t>
            </a:r>
            <a:endParaRPr/>
          </a:p>
        </p:txBody>
      </p:sp>
      <p:sp>
        <p:nvSpPr>
          <p:cNvPr id="234" name="Google Shape;234;p24"/>
          <p:cNvSpPr txBox="1"/>
          <p:nvPr/>
        </p:nvSpPr>
        <p:spPr>
          <a:xfrm>
            <a:off x="266250" y="1030050"/>
            <a:ext cx="6306000" cy="13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Redesigns happen. Giant changes have lead to major increases in conversion. Understand the need for a redesign.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Discover ways to evolve your landing page and mitigate the risks of significant design changes.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35" name="Google Shape;235;p2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6" name="Google Shape;236;p24"/>
          <p:cNvGrpSpPr/>
          <p:nvPr/>
        </p:nvGrpSpPr>
        <p:grpSpPr>
          <a:xfrm>
            <a:off x="4266066" y="2544950"/>
            <a:ext cx="2073900" cy="2104500"/>
            <a:chOff x="653866" y="2773550"/>
            <a:chExt cx="2073900" cy="2104500"/>
          </a:xfrm>
        </p:grpSpPr>
        <p:sp>
          <p:nvSpPr>
            <p:cNvPr id="237" name="Google Shape;237;p24"/>
            <p:cNvSpPr/>
            <p:nvPr/>
          </p:nvSpPr>
          <p:spPr>
            <a:xfrm>
              <a:off x="653866" y="2773550"/>
              <a:ext cx="2073900" cy="21045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4"/>
            <p:cNvSpPr/>
            <p:nvPr/>
          </p:nvSpPr>
          <p:spPr>
            <a:xfrm>
              <a:off x="770830" y="3244650"/>
              <a:ext cx="893100" cy="10575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4"/>
            <p:cNvSpPr/>
            <p:nvPr/>
          </p:nvSpPr>
          <p:spPr>
            <a:xfrm>
              <a:off x="1725529" y="32446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4"/>
            <p:cNvSpPr/>
            <p:nvPr/>
          </p:nvSpPr>
          <p:spPr>
            <a:xfrm>
              <a:off x="1725529" y="34702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4"/>
            <p:cNvSpPr/>
            <p:nvPr/>
          </p:nvSpPr>
          <p:spPr>
            <a:xfrm>
              <a:off x="1725529" y="36958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4"/>
            <p:cNvSpPr/>
            <p:nvPr/>
          </p:nvSpPr>
          <p:spPr>
            <a:xfrm>
              <a:off x="1725529" y="39214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4"/>
            <p:cNvSpPr/>
            <p:nvPr/>
          </p:nvSpPr>
          <p:spPr>
            <a:xfrm>
              <a:off x="1725529" y="41470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44" name="Google Shape;244;p24"/>
            <p:cNvCxnSpPr/>
            <p:nvPr/>
          </p:nvCxnSpPr>
          <p:spPr>
            <a:xfrm>
              <a:off x="791316" y="29459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5" name="Google Shape;245;p24"/>
            <p:cNvCxnSpPr/>
            <p:nvPr/>
          </p:nvCxnSpPr>
          <p:spPr>
            <a:xfrm flipH="1" rot="10800000">
              <a:off x="824316" y="30232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6" name="Google Shape;246;p24"/>
            <p:cNvCxnSpPr/>
            <p:nvPr/>
          </p:nvCxnSpPr>
          <p:spPr>
            <a:xfrm>
              <a:off x="907716" y="3103150"/>
              <a:ext cx="1567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47" name="Google Shape;247;p24"/>
            <p:cNvSpPr/>
            <p:nvPr/>
          </p:nvSpPr>
          <p:spPr>
            <a:xfrm>
              <a:off x="1262816" y="4438650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8" name="Google Shape;248;p24"/>
          <p:cNvGrpSpPr/>
          <p:nvPr/>
        </p:nvGrpSpPr>
        <p:grpSpPr>
          <a:xfrm>
            <a:off x="6673675" y="1935350"/>
            <a:ext cx="2073900" cy="2724600"/>
            <a:chOff x="5149675" y="2316350"/>
            <a:chExt cx="2073900" cy="2724600"/>
          </a:xfrm>
        </p:grpSpPr>
        <p:sp>
          <p:nvSpPr>
            <p:cNvPr id="249" name="Google Shape;249;p24"/>
            <p:cNvSpPr/>
            <p:nvPr/>
          </p:nvSpPr>
          <p:spPr>
            <a:xfrm>
              <a:off x="5149675" y="2316350"/>
              <a:ext cx="2073900" cy="27246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4"/>
            <p:cNvSpPr/>
            <p:nvPr/>
          </p:nvSpPr>
          <p:spPr>
            <a:xfrm>
              <a:off x="6225375" y="2711250"/>
              <a:ext cx="893100" cy="8625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4"/>
            <p:cNvSpPr/>
            <p:nvPr/>
          </p:nvSpPr>
          <p:spPr>
            <a:xfrm>
              <a:off x="5254541" y="27112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4"/>
            <p:cNvSpPr/>
            <p:nvPr/>
          </p:nvSpPr>
          <p:spPr>
            <a:xfrm>
              <a:off x="5254541" y="29368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53" name="Google Shape;253;p24"/>
            <p:cNvCxnSpPr/>
            <p:nvPr/>
          </p:nvCxnSpPr>
          <p:spPr>
            <a:xfrm>
              <a:off x="5287116" y="24887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4" name="Google Shape;254;p24"/>
            <p:cNvCxnSpPr/>
            <p:nvPr/>
          </p:nvCxnSpPr>
          <p:spPr>
            <a:xfrm flipH="1" rot="10800000">
              <a:off x="5320116" y="25660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55" name="Google Shape;255;p24"/>
            <p:cNvSpPr/>
            <p:nvPr/>
          </p:nvSpPr>
          <p:spPr>
            <a:xfrm>
              <a:off x="5761729" y="4572938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56" name="Google Shape;256;p24"/>
            <p:cNvCxnSpPr/>
            <p:nvPr/>
          </p:nvCxnSpPr>
          <p:spPr>
            <a:xfrm>
              <a:off x="5793602" y="31783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7" name="Google Shape;257;p24"/>
            <p:cNvCxnSpPr/>
            <p:nvPr/>
          </p:nvCxnSpPr>
          <p:spPr>
            <a:xfrm>
              <a:off x="5793602" y="3254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8" name="Google Shape;258;p24"/>
            <p:cNvCxnSpPr/>
            <p:nvPr/>
          </p:nvCxnSpPr>
          <p:spPr>
            <a:xfrm>
              <a:off x="5793602" y="33307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59" name="Google Shape;259;p24"/>
            <p:cNvSpPr/>
            <p:nvPr/>
          </p:nvSpPr>
          <p:spPr>
            <a:xfrm>
              <a:off x="5257800" y="31602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60" name="Google Shape;260;p24"/>
            <p:cNvCxnSpPr/>
            <p:nvPr/>
          </p:nvCxnSpPr>
          <p:spPr>
            <a:xfrm>
              <a:off x="5257800" y="34069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1" name="Google Shape;261;p24"/>
            <p:cNvCxnSpPr/>
            <p:nvPr/>
          </p:nvCxnSpPr>
          <p:spPr>
            <a:xfrm>
              <a:off x="5257800" y="34831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2" name="Google Shape;262;p24"/>
            <p:cNvCxnSpPr/>
            <p:nvPr/>
          </p:nvCxnSpPr>
          <p:spPr>
            <a:xfrm>
              <a:off x="5257800" y="35593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3" name="Google Shape;263;p24"/>
            <p:cNvSpPr/>
            <p:nvPr/>
          </p:nvSpPr>
          <p:spPr>
            <a:xfrm>
              <a:off x="5793611" y="33888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64" name="Google Shape;264;p24"/>
            <p:cNvCxnSpPr/>
            <p:nvPr/>
          </p:nvCxnSpPr>
          <p:spPr>
            <a:xfrm>
              <a:off x="5273616" y="37117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5" name="Google Shape;265;p24"/>
            <p:cNvCxnSpPr/>
            <p:nvPr/>
          </p:nvCxnSpPr>
          <p:spPr>
            <a:xfrm>
              <a:off x="5273616" y="37879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6" name="Google Shape;266;p24"/>
            <p:cNvCxnSpPr/>
            <p:nvPr/>
          </p:nvCxnSpPr>
          <p:spPr>
            <a:xfrm>
              <a:off x="5273616" y="38641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7" name="Google Shape;267;p24"/>
            <p:cNvSpPr/>
            <p:nvPr/>
          </p:nvSpPr>
          <p:spPr>
            <a:xfrm>
              <a:off x="5278374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4"/>
            <p:cNvSpPr/>
            <p:nvPr/>
          </p:nvSpPr>
          <p:spPr>
            <a:xfrm>
              <a:off x="5751713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24"/>
            <p:cNvSpPr/>
            <p:nvPr/>
          </p:nvSpPr>
          <p:spPr>
            <a:xfrm>
              <a:off x="6225051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6698390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1" name="Google Shape;271;p24"/>
            <p:cNvCxnSpPr/>
            <p:nvPr/>
          </p:nvCxnSpPr>
          <p:spPr>
            <a:xfrm>
              <a:off x="5310188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2" name="Google Shape;272;p24"/>
            <p:cNvCxnSpPr/>
            <p:nvPr/>
          </p:nvCxnSpPr>
          <p:spPr>
            <a:xfrm>
              <a:off x="5310188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3" name="Google Shape;273;p24"/>
            <p:cNvCxnSpPr/>
            <p:nvPr/>
          </p:nvCxnSpPr>
          <p:spPr>
            <a:xfrm>
              <a:off x="5784563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4" name="Google Shape;274;p24"/>
            <p:cNvCxnSpPr/>
            <p:nvPr/>
          </p:nvCxnSpPr>
          <p:spPr>
            <a:xfrm>
              <a:off x="5784563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5" name="Google Shape;275;p24"/>
            <p:cNvCxnSpPr/>
            <p:nvPr/>
          </p:nvCxnSpPr>
          <p:spPr>
            <a:xfrm>
              <a:off x="6258938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6" name="Google Shape;276;p24"/>
            <p:cNvCxnSpPr/>
            <p:nvPr/>
          </p:nvCxnSpPr>
          <p:spPr>
            <a:xfrm>
              <a:off x="6258938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7" name="Google Shape;277;p24"/>
            <p:cNvCxnSpPr/>
            <p:nvPr/>
          </p:nvCxnSpPr>
          <p:spPr>
            <a:xfrm>
              <a:off x="6733313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8" name="Google Shape;278;p24"/>
            <p:cNvCxnSpPr/>
            <p:nvPr/>
          </p:nvCxnSpPr>
          <p:spPr>
            <a:xfrm>
              <a:off x="6733313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9" name="Google Shape;279;p24"/>
            <p:cNvSpPr/>
            <p:nvPr/>
          </p:nvSpPr>
          <p:spPr>
            <a:xfrm>
              <a:off x="5286875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4"/>
            <p:cNvSpPr/>
            <p:nvPr/>
          </p:nvSpPr>
          <p:spPr>
            <a:xfrm>
              <a:off x="5613084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4"/>
            <p:cNvSpPr/>
            <p:nvPr/>
          </p:nvSpPr>
          <p:spPr>
            <a:xfrm>
              <a:off x="5939292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4"/>
            <p:cNvSpPr/>
            <p:nvPr/>
          </p:nvSpPr>
          <p:spPr>
            <a:xfrm>
              <a:off x="6265501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4"/>
            <p:cNvSpPr/>
            <p:nvPr/>
          </p:nvSpPr>
          <p:spPr>
            <a:xfrm>
              <a:off x="6591709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24"/>
            <p:cNvSpPr/>
            <p:nvPr/>
          </p:nvSpPr>
          <p:spPr>
            <a:xfrm>
              <a:off x="6917918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5" name="Google Shape;285;p24"/>
          <p:cNvSpPr txBox="1"/>
          <p:nvPr/>
        </p:nvSpPr>
        <p:spPr>
          <a:xfrm>
            <a:off x="4675716" y="4649450"/>
            <a:ext cx="12546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6" name="Google Shape;286;p24"/>
          <p:cNvSpPr txBox="1"/>
          <p:nvPr/>
        </p:nvSpPr>
        <p:spPr>
          <a:xfrm>
            <a:off x="7083325" y="4649450"/>
            <a:ext cx="12546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B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A/B Testing </a:t>
            </a:r>
            <a:r>
              <a:rPr lang="en"/>
              <a:t>Landing Page Structures </a:t>
            </a:r>
            <a:endParaRPr/>
          </a:p>
        </p:txBody>
      </p:sp>
      <p:pic>
        <p:nvPicPr>
          <p:cNvPr id="292" name="Google Shape;29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7075" y="891175"/>
            <a:ext cx="5456476" cy="40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2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A/B Testing Landing Page Structures </a:t>
            </a:r>
            <a:endParaRPr/>
          </a:p>
        </p:txBody>
      </p:sp>
      <p:sp>
        <p:nvSpPr>
          <p:cNvPr id="299" name="Google Shape;299;p26"/>
          <p:cNvSpPr txBox="1"/>
          <p:nvPr/>
        </p:nvSpPr>
        <p:spPr>
          <a:xfrm>
            <a:off x="723450" y="1030050"/>
            <a:ext cx="7806300" cy="7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Landing page structures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0" name="Google Shape;300;p26"/>
          <p:cNvSpPr txBox="1"/>
          <p:nvPr/>
        </p:nvSpPr>
        <p:spPr>
          <a:xfrm>
            <a:off x="1282800" y="1792050"/>
            <a:ext cx="6952800" cy="9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Test the layout of your landing page first. </a:t>
            </a: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This helps identify the layout visitors prefer.</a:t>
            </a:r>
            <a:endParaRPr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After the layout is perfected, you are in a better position to A/B test single elements.</a:t>
            </a:r>
            <a:endParaRPr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Let’s look at a layout A/B testing example.</a:t>
            </a:r>
            <a:endParaRPr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01" name="Google Shape;301;p2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2" name="Google Shape;302;p26"/>
          <p:cNvGrpSpPr/>
          <p:nvPr/>
        </p:nvGrpSpPr>
        <p:grpSpPr>
          <a:xfrm>
            <a:off x="1329361" y="2800419"/>
            <a:ext cx="1981611" cy="1819761"/>
            <a:chOff x="1024600" y="2773550"/>
            <a:chExt cx="2073900" cy="2104500"/>
          </a:xfrm>
        </p:grpSpPr>
        <p:sp>
          <p:nvSpPr>
            <p:cNvPr id="303" name="Google Shape;303;p26"/>
            <p:cNvSpPr/>
            <p:nvPr/>
          </p:nvSpPr>
          <p:spPr>
            <a:xfrm>
              <a:off x="1024600" y="2773550"/>
              <a:ext cx="2073900" cy="21045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26"/>
            <p:cNvSpPr/>
            <p:nvPr/>
          </p:nvSpPr>
          <p:spPr>
            <a:xfrm>
              <a:off x="1141563" y="3244650"/>
              <a:ext cx="893100" cy="10575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6"/>
            <p:cNvSpPr/>
            <p:nvPr/>
          </p:nvSpPr>
          <p:spPr>
            <a:xfrm>
              <a:off x="2096263" y="32446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6"/>
            <p:cNvSpPr/>
            <p:nvPr/>
          </p:nvSpPr>
          <p:spPr>
            <a:xfrm>
              <a:off x="2096263" y="34702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6"/>
            <p:cNvSpPr/>
            <p:nvPr/>
          </p:nvSpPr>
          <p:spPr>
            <a:xfrm>
              <a:off x="2096263" y="36958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6"/>
            <p:cNvSpPr/>
            <p:nvPr/>
          </p:nvSpPr>
          <p:spPr>
            <a:xfrm>
              <a:off x="2096263" y="39214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6"/>
            <p:cNvSpPr/>
            <p:nvPr/>
          </p:nvSpPr>
          <p:spPr>
            <a:xfrm>
              <a:off x="2096263" y="41470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10" name="Google Shape;310;p26"/>
            <p:cNvCxnSpPr/>
            <p:nvPr/>
          </p:nvCxnSpPr>
          <p:spPr>
            <a:xfrm>
              <a:off x="1162050" y="29459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1" name="Google Shape;311;p26"/>
            <p:cNvCxnSpPr/>
            <p:nvPr/>
          </p:nvCxnSpPr>
          <p:spPr>
            <a:xfrm flipH="1" rot="10800000">
              <a:off x="1195050" y="30232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2" name="Google Shape;312;p26"/>
            <p:cNvCxnSpPr/>
            <p:nvPr/>
          </p:nvCxnSpPr>
          <p:spPr>
            <a:xfrm>
              <a:off x="1278450" y="3103150"/>
              <a:ext cx="1567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13" name="Google Shape;313;p26"/>
            <p:cNvSpPr/>
            <p:nvPr/>
          </p:nvSpPr>
          <p:spPr>
            <a:xfrm>
              <a:off x="1633550" y="4438650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4" name="Google Shape;314;p26"/>
          <p:cNvGrpSpPr/>
          <p:nvPr/>
        </p:nvGrpSpPr>
        <p:grpSpPr>
          <a:xfrm>
            <a:off x="3574212" y="2800419"/>
            <a:ext cx="1981611" cy="1819761"/>
            <a:chOff x="3374000" y="2773550"/>
            <a:chExt cx="2073900" cy="2104500"/>
          </a:xfrm>
        </p:grpSpPr>
        <p:sp>
          <p:nvSpPr>
            <p:cNvPr id="315" name="Google Shape;315;p26"/>
            <p:cNvSpPr/>
            <p:nvPr/>
          </p:nvSpPr>
          <p:spPr>
            <a:xfrm>
              <a:off x="3374000" y="2773550"/>
              <a:ext cx="2073900" cy="21045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6"/>
            <p:cNvSpPr/>
            <p:nvPr/>
          </p:nvSpPr>
          <p:spPr>
            <a:xfrm>
              <a:off x="4449300" y="3660575"/>
              <a:ext cx="893100" cy="6417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6"/>
            <p:cNvSpPr/>
            <p:nvPr/>
          </p:nvSpPr>
          <p:spPr>
            <a:xfrm>
              <a:off x="3482582" y="32446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26"/>
            <p:cNvSpPr/>
            <p:nvPr/>
          </p:nvSpPr>
          <p:spPr>
            <a:xfrm>
              <a:off x="3482582" y="34702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6"/>
            <p:cNvSpPr/>
            <p:nvPr/>
          </p:nvSpPr>
          <p:spPr>
            <a:xfrm>
              <a:off x="3482582" y="36958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26"/>
            <p:cNvSpPr/>
            <p:nvPr/>
          </p:nvSpPr>
          <p:spPr>
            <a:xfrm>
              <a:off x="3482582" y="39214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6"/>
            <p:cNvSpPr/>
            <p:nvPr/>
          </p:nvSpPr>
          <p:spPr>
            <a:xfrm>
              <a:off x="3482582" y="41470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22" name="Google Shape;322;p26"/>
            <p:cNvCxnSpPr/>
            <p:nvPr/>
          </p:nvCxnSpPr>
          <p:spPr>
            <a:xfrm>
              <a:off x="3492400" y="29459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3" name="Google Shape;323;p26"/>
            <p:cNvCxnSpPr/>
            <p:nvPr/>
          </p:nvCxnSpPr>
          <p:spPr>
            <a:xfrm flipH="1" rot="10800000">
              <a:off x="3525400" y="30232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4" name="Google Shape;324;p26"/>
            <p:cNvCxnSpPr/>
            <p:nvPr/>
          </p:nvCxnSpPr>
          <p:spPr>
            <a:xfrm>
              <a:off x="3608800" y="3103150"/>
              <a:ext cx="1567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25" name="Google Shape;325;p26"/>
            <p:cNvSpPr/>
            <p:nvPr/>
          </p:nvSpPr>
          <p:spPr>
            <a:xfrm>
              <a:off x="3982950" y="4438650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26" name="Google Shape;326;p26"/>
            <p:cNvCxnSpPr/>
            <p:nvPr/>
          </p:nvCxnSpPr>
          <p:spPr>
            <a:xfrm>
              <a:off x="4464525" y="32793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7" name="Google Shape;327;p26"/>
            <p:cNvCxnSpPr/>
            <p:nvPr/>
          </p:nvCxnSpPr>
          <p:spPr>
            <a:xfrm>
              <a:off x="4464525" y="33555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8" name="Google Shape;328;p26"/>
            <p:cNvCxnSpPr/>
            <p:nvPr/>
          </p:nvCxnSpPr>
          <p:spPr>
            <a:xfrm>
              <a:off x="4464525" y="34317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9" name="Google Shape;329;p26"/>
            <p:cNvCxnSpPr/>
            <p:nvPr/>
          </p:nvCxnSpPr>
          <p:spPr>
            <a:xfrm>
              <a:off x="4464525" y="35079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30" name="Google Shape;330;p26"/>
            <p:cNvCxnSpPr/>
            <p:nvPr/>
          </p:nvCxnSpPr>
          <p:spPr>
            <a:xfrm>
              <a:off x="4464525" y="3584175"/>
              <a:ext cx="883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31" name="Google Shape;331;p26"/>
          <p:cNvGrpSpPr/>
          <p:nvPr/>
        </p:nvGrpSpPr>
        <p:grpSpPr>
          <a:xfrm>
            <a:off x="5819064" y="2800419"/>
            <a:ext cx="1981611" cy="1819761"/>
            <a:chOff x="5723400" y="2773550"/>
            <a:chExt cx="2073900" cy="2104500"/>
          </a:xfrm>
        </p:grpSpPr>
        <p:sp>
          <p:nvSpPr>
            <p:cNvPr id="332" name="Google Shape;332;p26"/>
            <p:cNvSpPr/>
            <p:nvPr/>
          </p:nvSpPr>
          <p:spPr>
            <a:xfrm>
              <a:off x="5723400" y="2773550"/>
              <a:ext cx="2073900" cy="21045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5787225" y="2866275"/>
              <a:ext cx="1918200" cy="7944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6787232" y="37690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6787232" y="39946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6"/>
            <p:cNvSpPr/>
            <p:nvPr/>
          </p:nvSpPr>
          <p:spPr>
            <a:xfrm>
              <a:off x="5823582" y="377250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5823582" y="399810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38" name="Google Shape;338;p26"/>
            <p:cNvCxnSpPr/>
            <p:nvPr/>
          </p:nvCxnSpPr>
          <p:spPr>
            <a:xfrm>
              <a:off x="5841800" y="4272174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39" name="Google Shape;339;p26"/>
            <p:cNvCxnSpPr/>
            <p:nvPr/>
          </p:nvCxnSpPr>
          <p:spPr>
            <a:xfrm flipH="1" rot="10800000">
              <a:off x="5874800" y="4349412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0" name="Google Shape;340;p26"/>
            <p:cNvCxnSpPr/>
            <p:nvPr/>
          </p:nvCxnSpPr>
          <p:spPr>
            <a:xfrm>
              <a:off x="5958200" y="4429349"/>
              <a:ext cx="1567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41" name="Google Shape;341;p26"/>
            <p:cNvSpPr/>
            <p:nvPr/>
          </p:nvSpPr>
          <p:spPr>
            <a:xfrm>
              <a:off x="5846375" y="4593750"/>
              <a:ext cx="1800300" cy="1479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2" name="Google Shape;342;p26"/>
          <p:cNvSpPr txBox="1"/>
          <p:nvPr/>
        </p:nvSpPr>
        <p:spPr>
          <a:xfrm>
            <a:off x="1720836" y="4620059"/>
            <a:ext cx="11988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3" name="Google Shape;343;p26"/>
          <p:cNvSpPr txBox="1"/>
          <p:nvPr/>
        </p:nvSpPr>
        <p:spPr>
          <a:xfrm>
            <a:off x="3965778" y="4620059"/>
            <a:ext cx="11988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B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4" name="Google Shape;344;p26"/>
          <p:cNvSpPr txBox="1"/>
          <p:nvPr/>
        </p:nvSpPr>
        <p:spPr>
          <a:xfrm>
            <a:off x="6210720" y="4620059"/>
            <a:ext cx="11988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C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A/B Testing Landing Page Structures </a:t>
            </a:r>
            <a:endParaRPr/>
          </a:p>
        </p:txBody>
      </p:sp>
      <p:pic>
        <p:nvPicPr>
          <p:cNvPr id="350" name="Google Shape;350;p27"/>
          <p:cNvPicPr preferRelativeResize="0"/>
          <p:nvPr/>
        </p:nvPicPr>
        <p:blipFill rotWithShape="1">
          <a:blip r:embed="rId3">
            <a:alphaModFix/>
          </a:blip>
          <a:srcRect b="0" l="10004" r="28388" t="0"/>
          <a:stretch/>
        </p:blipFill>
        <p:spPr>
          <a:xfrm>
            <a:off x="112507" y="771450"/>
            <a:ext cx="4906375" cy="4238925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51" name="Google Shape;351;p27"/>
          <p:cNvSpPr/>
          <p:nvPr/>
        </p:nvSpPr>
        <p:spPr>
          <a:xfrm>
            <a:off x="1391775" y="21223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First Name</a:t>
            </a:r>
            <a:endParaRPr sz="1200"/>
          </a:p>
        </p:txBody>
      </p:sp>
      <p:sp>
        <p:nvSpPr>
          <p:cNvPr id="352" name="Google Shape;352;p27"/>
          <p:cNvSpPr/>
          <p:nvPr/>
        </p:nvSpPr>
        <p:spPr>
          <a:xfrm>
            <a:off x="1391775" y="25410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Last Name</a:t>
            </a:r>
            <a:endParaRPr sz="1200"/>
          </a:p>
        </p:txBody>
      </p:sp>
      <p:sp>
        <p:nvSpPr>
          <p:cNvPr id="353" name="Google Shape;353;p27"/>
          <p:cNvSpPr/>
          <p:nvPr/>
        </p:nvSpPr>
        <p:spPr>
          <a:xfrm>
            <a:off x="1391775" y="29596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Email </a:t>
            </a:r>
            <a:endParaRPr sz="1200"/>
          </a:p>
        </p:txBody>
      </p:sp>
      <p:sp>
        <p:nvSpPr>
          <p:cNvPr id="354" name="Google Shape;354;p27"/>
          <p:cNvSpPr/>
          <p:nvPr/>
        </p:nvSpPr>
        <p:spPr>
          <a:xfrm>
            <a:off x="1391775" y="33783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Confirm Email</a:t>
            </a:r>
            <a:endParaRPr sz="1200"/>
          </a:p>
        </p:txBody>
      </p:sp>
      <p:sp>
        <p:nvSpPr>
          <p:cNvPr id="355" name="Google Shape;355;p27"/>
          <p:cNvSpPr/>
          <p:nvPr/>
        </p:nvSpPr>
        <p:spPr>
          <a:xfrm>
            <a:off x="1391775" y="3889325"/>
            <a:ext cx="2565600" cy="3510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 </a:t>
            </a:r>
            <a:endParaRPr/>
          </a:p>
        </p:txBody>
      </p:sp>
      <p:sp>
        <p:nvSpPr>
          <p:cNvPr id="356" name="Google Shape;356;p27"/>
          <p:cNvSpPr txBox="1"/>
          <p:nvPr/>
        </p:nvSpPr>
        <p:spPr>
          <a:xfrm>
            <a:off x="944000" y="771450"/>
            <a:ext cx="37032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Headline Here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7" name="Google Shape;357;p27"/>
          <p:cNvSpPr txBox="1"/>
          <p:nvPr/>
        </p:nvSpPr>
        <p:spPr>
          <a:xfrm>
            <a:off x="112438" y="1357275"/>
            <a:ext cx="49065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8" name="Google Shape;358;p27"/>
          <p:cNvSpPr txBox="1"/>
          <p:nvPr/>
        </p:nvSpPr>
        <p:spPr>
          <a:xfrm>
            <a:off x="5131600" y="914650"/>
            <a:ext cx="3563700" cy="3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This landing page, highlighted in orange, is using a non-traditional landing page structure.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 an attempt to appear modern, the design is muddied and hard to read.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Following a traditional layout provides end users a format to easily consume content and understand what is expected of them.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59" name="Google Shape;359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A/B Testing Landing Page Structures </a:t>
            </a:r>
            <a:endParaRPr/>
          </a:p>
        </p:txBody>
      </p:sp>
      <p:pic>
        <p:nvPicPr>
          <p:cNvPr id="365" name="Google Shape;365;p28"/>
          <p:cNvPicPr preferRelativeResize="0"/>
          <p:nvPr/>
        </p:nvPicPr>
        <p:blipFill rotWithShape="1">
          <a:blip r:embed="rId3">
            <a:alphaModFix/>
          </a:blip>
          <a:srcRect b="0" l="10004" r="28388" t="0"/>
          <a:stretch/>
        </p:blipFill>
        <p:spPr>
          <a:xfrm>
            <a:off x="98250" y="2122363"/>
            <a:ext cx="2096950" cy="1811675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p28"/>
          <p:cNvSpPr/>
          <p:nvPr/>
        </p:nvSpPr>
        <p:spPr>
          <a:xfrm>
            <a:off x="2458575" y="21223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First Name</a:t>
            </a:r>
            <a:endParaRPr sz="1200"/>
          </a:p>
        </p:txBody>
      </p:sp>
      <p:sp>
        <p:nvSpPr>
          <p:cNvPr id="367" name="Google Shape;367;p28"/>
          <p:cNvSpPr/>
          <p:nvPr/>
        </p:nvSpPr>
        <p:spPr>
          <a:xfrm>
            <a:off x="2458575" y="25410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Last Name</a:t>
            </a:r>
            <a:endParaRPr sz="1200"/>
          </a:p>
        </p:txBody>
      </p:sp>
      <p:sp>
        <p:nvSpPr>
          <p:cNvPr id="368" name="Google Shape;368;p28"/>
          <p:cNvSpPr/>
          <p:nvPr/>
        </p:nvSpPr>
        <p:spPr>
          <a:xfrm>
            <a:off x="2458575" y="29596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Email </a:t>
            </a:r>
            <a:endParaRPr sz="1200"/>
          </a:p>
        </p:txBody>
      </p:sp>
      <p:sp>
        <p:nvSpPr>
          <p:cNvPr id="369" name="Google Shape;369;p28"/>
          <p:cNvSpPr/>
          <p:nvPr/>
        </p:nvSpPr>
        <p:spPr>
          <a:xfrm>
            <a:off x="2458575" y="33783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Confirm Email</a:t>
            </a:r>
            <a:endParaRPr sz="1200"/>
          </a:p>
        </p:txBody>
      </p:sp>
      <p:sp>
        <p:nvSpPr>
          <p:cNvPr id="370" name="Google Shape;370;p28"/>
          <p:cNvSpPr/>
          <p:nvPr/>
        </p:nvSpPr>
        <p:spPr>
          <a:xfrm>
            <a:off x="2458575" y="3889325"/>
            <a:ext cx="2565600" cy="3510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 </a:t>
            </a:r>
            <a:endParaRPr/>
          </a:p>
        </p:txBody>
      </p:sp>
      <p:sp>
        <p:nvSpPr>
          <p:cNvPr id="371" name="Google Shape;371;p28"/>
          <p:cNvSpPr txBox="1"/>
          <p:nvPr/>
        </p:nvSpPr>
        <p:spPr>
          <a:xfrm>
            <a:off x="866488" y="771450"/>
            <a:ext cx="37032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Headline Here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2" name="Google Shape;372;p28"/>
          <p:cNvSpPr txBox="1"/>
          <p:nvPr/>
        </p:nvSpPr>
        <p:spPr>
          <a:xfrm>
            <a:off x="264838" y="1357275"/>
            <a:ext cx="49065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3" name="Google Shape;373;p28"/>
          <p:cNvSpPr txBox="1"/>
          <p:nvPr/>
        </p:nvSpPr>
        <p:spPr>
          <a:xfrm>
            <a:off x="5131600" y="914650"/>
            <a:ext cx="3793200" cy="3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Traditional structures resemble the example to the left, and include: </a:t>
            </a:r>
            <a:endParaRPr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400"/>
              <a:buFont typeface="Roboto"/>
              <a:buChar char="●"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justified hero image</a:t>
            </a:r>
            <a:endParaRPr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400"/>
              <a:buFont typeface="Roboto"/>
              <a:buChar char="●"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Dedicated area for headline</a:t>
            </a:r>
            <a:endParaRPr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400"/>
              <a:buFont typeface="Roboto"/>
              <a:buChar char="●"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Dedicated area for value propositions</a:t>
            </a:r>
            <a:endParaRPr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400"/>
              <a:buFont typeface="Roboto"/>
              <a:buChar char="●"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Dedicated area for form fields </a:t>
            </a:r>
            <a:endParaRPr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400"/>
              <a:buFont typeface="Roboto"/>
              <a:buChar char="●"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An explicit area for your call to action button</a:t>
            </a:r>
            <a:endParaRPr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Nothing fancy or interesting. The content can be easily consumed and the end user understands what is expected of them. </a:t>
            </a:r>
            <a:endParaRPr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But we need to test our assumptions!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74" name="Google Shape;374;p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28"/>
          <p:cNvSpPr/>
          <p:nvPr/>
        </p:nvSpPr>
        <p:spPr>
          <a:xfrm>
            <a:off x="98250" y="771450"/>
            <a:ext cx="5033400" cy="40821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A/B Testing Landing Page Structures </a:t>
            </a:r>
            <a:endParaRPr/>
          </a:p>
        </p:txBody>
      </p:sp>
      <p:pic>
        <p:nvPicPr>
          <p:cNvPr id="381" name="Google Shape;381;p29"/>
          <p:cNvPicPr preferRelativeResize="0"/>
          <p:nvPr/>
        </p:nvPicPr>
        <p:blipFill rotWithShape="1">
          <a:blip r:embed="rId3">
            <a:alphaModFix/>
          </a:blip>
          <a:srcRect b="0" l="10004" r="28388" t="0"/>
          <a:stretch/>
        </p:blipFill>
        <p:spPr>
          <a:xfrm>
            <a:off x="98250" y="2122363"/>
            <a:ext cx="2096950" cy="1811675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29"/>
          <p:cNvSpPr/>
          <p:nvPr/>
        </p:nvSpPr>
        <p:spPr>
          <a:xfrm>
            <a:off x="2458575" y="21223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First Name</a:t>
            </a:r>
            <a:endParaRPr sz="1200"/>
          </a:p>
        </p:txBody>
      </p:sp>
      <p:sp>
        <p:nvSpPr>
          <p:cNvPr id="383" name="Google Shape;383;p29"/>
          <p:cNvSpPr/>
          <p:nvPr/>
        </p:nvSpPr>
        <p:spPr>
          <a:xfrm>
            <a:off x="2458575" y="25410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Last Name</a:t>
            </a:r>
            <a:endParaRPr sz="1200"/>
          </a:p>
        </p:txBody>
      </p:sp>
      <p:sp>
        <p:nvSpPr>
          <p:cNvPr id="384" name="Google Shape;384;p29"/>
          <p:cNvSpPr/>
          <p:nvPr/>
        </p:nvSpPr>
        <p:spPr>
          <a:xfrm>
            <a:off x="2458575" y="29596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Email </a:t>
            </a:r>
            <a:endParaRPr sz="1200"/>
          </a:p>
        </p:txBody>
      </p:sp>
      <p:sp>
        <p:nvSpPr>
          <p:cNvPr id="385" name="Google Shape;385;p29"/>
          <p:cNvSpPr/>
          <p:nvPr/>
        </p:nvSpPr>
        <p:spPr>
          <a:xfrm>
            <a:off x="2458575" y="33783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Confirm Email</a:t>
            </a:r>
            <a:endParaRPr sz="1200"/>
          </a:p>
        </p:txBody>
      </p:sp>
      <p:sp>
        <p:nvSpPr>
          <p:cNvPr id="386" name="Google Shape;386;p29"/>
          <p:cNvSpPr/>
          <p:nvPr/>
        </p:nvSpPr>
        <p:spPr>
          <a:xfrm>
            <a:off x="2458575" y="3889325"/>
            <a:ext cx="2565600" cy="3510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 </a:t>
            </a:r>
            <a:endParaRPr/>
          </a:p>
        </p:txBody>
      </p:sp>
      <p:sp>
        <p:nvSpPr>
          <p:cNvPr id="387" name="Google Shape;387;p29"/>
          <p:cNvSpPr txBox="1"/>
          <p:nvPr/>
        </p:nvSpPr>
        <p:spPr>
          <a:xfrm>
            <a:off x="866488" y="771450"/>
            <a:ext cx="37032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Headline Here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8" name="Google Shape;388;p29"/>
          <p:cNvSpPr txBox="1"/>
          <p:nvPr/>
        </p:nvSpPr>
        <p:spPr>
          <a:xfrm>
            <a:off x="264838" y="1357275"/>
            <a:ext cx="49065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9" name="Google Shape;389;p29"/>
          <p:cNvSpPr txBox="1"/>
          <p:nvPr/>
        </p:nvSpPr>
        <p:spPr>
          <a:xfrm>
            <a:off x="5131600" y="914650"/>
            <a:ext cx="3793200" cy="3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When we launch this A/B test, we call it "Modern vs Traditional layouts"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We did not change the content of this landing page. We only changed the format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in which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the original content was presented.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It’s an attempt to better organize our content for future A/B tests.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By leveraging t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he traditional landing page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format,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we were able to increase conversion (leads/MQL) by 33%. 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90" name="Google Shape;390;p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29"/>
          <p:cNvSpPr/>
          <p:nvPr/>
        </p:nvSpPr>
        <p:spPr>
          <a:xfrm rot="-637741">
            <a:off x="41802" y="3549388"/>
            <a:ext cx="1579297" cy="1366481"/>
          </a:xfrm>
          <a:prstGeom prst="star16">
            <a:avLst>
              <a:gd fmla="val 37500" name="adj"/>
            </a:avLst>
          </a:prstGeom>
          <a:solidFill>
            <a:srgbClr val="FCE5CD"/>
          </a:solidFill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New layout increased conversions by 33%</a:t>
            </a:r>
            <a:endParaRPr sz="1000"/>
          </a:p>
        </p:txBody>
      </p:sp>
      <p:sp>
        <p:nvSpPr>
          <p:cNvPr id="392" name="Google Shape;392;p29"/>
          <p:cNvSpPr/>
          <p:nvPr/>
        </p:nvSpPr>
        <p:spPr>
          <a:xfrm>
            <a:off x="47525" y="771450"/>
            <a:ext cx="5084100" cy="42783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Single Element A/B Testing</a:t>
            </a:r>
            <a:endParaRPr/>
          </a:p>
        </p:txBody>
      </p:sp>
      <p:pic>
        <p:nvPicPr>
          <p:cNvPr id="398" name="Google Shape;39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6375" y="924800"/>
            <a:ext cx="5421724" cy="4066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3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1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Single Element A/B Testing</a:t>
            </a:r>
            <a:endParaRPr/>
          </a:p>
        </p:txBody>
      </p:sp>
      <p:sp>
        <p:nvSpPr>
          <p:cNvPr id="405" name="Google Shape;405;p31"/>
          <p:cNvSpPr txBox="1"/>
          <p:nvPr/>
        </p:nvSpPr>
        <p:spPr>
          <a:xfrm>
            <a:off x="723450" y="1411050"/>
            <a:ext cx="7806300" cy="7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Single element A/B testing surfaces deep insights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6" name="Google Shape;406;p31"/>
          <p:cNvSpPr txBox="1"/>
          <p:nvPr/>
        </p:nvSpPr>
        <p:spPr>
          <a:xfrm>
            <a:off x="1282800" y="2173050"/>
            <a:ext cx="6687600" cy="15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After testing the layout of your landing page, start focusing on specific elements to A/B test</a:t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A/B testing a single element powerful because utility is high and level of effort is low. The insights gathered can alter your business strategy. </a:t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07" name="Google Shape;407;p3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- The 30 Minute Guide Part 1 </a:t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266250" y="1258650"/>
            <a:ext cx="7806300" cy="3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Welcome to Puffin.io A/B Testing for Websites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This three-part series focuses on landing page optimization tips. We will cover tactics, strategies, and philosophies of A/B testing.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7" name="Google Shape;77;p1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2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Single Element A/B Testing</a:t>
            </a:r>
            <a:endParaRPr/>
          </a:p>
        </p:txBody>
      </p:sp>
      <p:pic>
        <p:nvPicPr>
          <p:cNvPr id="413" name="Google Shape;413;p32"/>
          <p:cNvPicPr preferRelativeResize="0"/>
          <p:nvPr/>
        </p:nvPicPr>
        <p:blipFill rotWithShape="1">
          <a:blip r:embed="rId3">
            <a:alphaModFix/>
          </a:blip>
          <a:srcRect b="0" l="10004" r="28388" t="0"/>
          <a:stretch/>
        </p:blipFill>
        <p:spPr>
          <a:xfrm>
            <a:off x="98250" y="2122363"/>
            <a:ext cx="2096950" cy="1811675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32"/>
          <p:cNvSpPr/>
          <p:nvPr/>
        </p:nvSpPr>
        <p:spPr>
          <a:xfrm>
            <a:off x="2458575" y="21223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First Name</a:t>
            </a:r>
            <a:endParaRPr sz="1200"/>
          </a:p>
        </p:txBody>
      </p:sp>
      <p:sp>
        <p:nvSpPr>
          <p:cNvPr id="415" name="Google Shape;415;p32"/>
          <p:cNvSpPr/>
          <p:nvPr/>
        </p:nvSpPr>
        <p:spPr>
          <a:xfrm>
            <a:off x="2458575" y="25410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Last Name</a:t>
            </a:r>
            <a:endParaRPr sz="1200"/>
          </a:p>
        </p:txBody>
      </p:sp>
      <p:sp>
        <p:nvSpPr>
          <p:cNvPr id="416" name="Google Shape;416;p32"/>
          <p:cNvSpPr/>
          <p:nvPr/>
        </p:nvSpPr>
        <p:spPr>
          <a:xfrm>
            <a:off x="2458575" y="29596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Email </a:t>
            </a:r>
            <a:endParaRPr sz="1200"/>
          </a:p>
        </p:txBody>
      </p:sp>
      <p:sp>
        <p:nvSpPr>
          <p:cNvPr id="417" name="Google Shape;417;p32"/>
          <p:cNvSpPr/>
          <p:nvPr/>
        </p:nvSpPr>
        <p:spPr>
          <a:xfrm>
            <a:off x="2458575" y="33783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Confirm Email</a:t>
            </a:r>
            <a:endParaRPr sz="1200"/>
          </a:p>
        </p:txBody>
      </p:sp>
      <p:sp>
        <p:nvSpPr>
          <p:cNvPr id="418" name="Google Shape;418;p32"/>
          <p:cNvSpPr/>
          <p:nvPr/>
        </p:nvSpPr>
        <p:spPr>
          <a:xfrm>
            <a:off x="2458575" y="3889325"/>
            <a:ext cx="2565600" cy="3510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 </a:t>
            </a:r>
            <a:endParaRPr/>
          </a:p>
        </p:txBody>
      </p:sp>
      <p:sp>
        <p:nvSpPr>
          <p:cNvPr id="419" name="Google Shape;419;p32"/>
          <p:cNvSpPr txBox="1"/>
          <p:nvPr/>
        </p:nvSpPr>
        <p:spPr>
          <a:xfrm>
            <a:off x="866488" y="771450"/>
            <a:ext cx="37032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Headline Here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0" name="Google Shape;420;p32"/>
          <p:cNvSpPr txBox="1"/>
          <p:nvPr/>
        </p:nvSpPr>
        <p:spPr>
          <a:xfrm>
            <a:off x="264838" y="1357275"/>
            <a:ext cx="49065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1" name="Google Shape;421;p32"/>
          <p:cNvSpPr txBox="1"/>
          <p:nvPr/>
        </p:nvSpPr>
        <p:spPr>
          <a:xfrm>
            <a:off x="5131600" y="914650"/>
            <a:ext cx="3793200" cy="3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We have a traditional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structured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landing page and plenty of specific elements to A/B Test.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One element I often see missing from traditional landing pages is a real life t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estimonial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Testimonials come in many forms. It’s important to find one that can be presented to the end user and reduce the friction and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anxiety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of completing the form.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 form requires effort to complete. The effort creates anxiety. Testimonials can provide a specific and additional incentive to help reduce the anxiety and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shepherd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the end user to completing the registration.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22" name="Google Shape;422;p3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3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Single Element A/B Testing</a:t>
            </a:r>
            <a:endParaRPr/>
          </a:p>
        </p:txBody>
      </p:sp>
      <p:pic>
        <p:nvPicPr>
          <p:cNvPr id="428" name="Google Shape;428;p33"/>
          <p:cNvPicPr preferRelativeResize="0"/>
          <p:nvPr/>
        </p:nvPicPr>
        <p:blipFill rotWithShape="1">
          <a:blip r:embed="rId3">
            <a:alphaModFix/>
          </a:blip>
          <a:srcRect b="0" l="10004" r="28388" t="0"/>
          <a:stretch/>
        </p:blipFill>
        <p:spPr>
          <a:xfrm>
            <a:off x="98250" y="2122363"/>
            <a:ext cx="2096950" cy="1811675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33"/>
          <p:cNvSpPr/>
          <p:nvPr/>
        </p:nvSpPr>
        <p:spPr>
          <a:xfrm>
            <a:off x="2458575" y="21223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First Name</a:t>
            </a:r>
            <a:endParaRPr sz="1200"/>
          </a:p>
        </p:txBody>
      </p:sp>
      <p:sp>
        <p:nvSpPr>
          <p:cNvPr id="430" name="Google Shape;430;p33"/>
          <p:cNvSpPr/>
          <p:nvPr/>
        </p:nvSpPr>
        <p:spPr>
          <a:xfrm>
            <a:off x="2458575" y="25410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Last Name</a:t>
            </a:r>
            <a:endParaRPr sz="1200"/>
          </a:p>
        </p:txBody>
      </p:sp>
      <p:sp>
        <p:nvSpPr>
          <p:cNvPr id="431" name="Google Shape;431;p33"/>
          <p:cNvSpPr/>
          <p:nvPr/>
        </p:nvSpPr>
        <p:spPr>
          <a:xfrm>
            <a:off x="2458575" y="295967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Email </a:t>
            </a:r>
            <a:endParaRPr sz="1200"/>
          </a:p>
        </p:txBody>
      </p:sp>
      <p:sp>
        <p:nvSpPr>
          <p:cNvPr id="432" name="Google Shape;432;p33"/>
          <p:cNvSpPr/>
          <p:nvPr/>
        </p:nvSpPr>
        <p:spPr>
          <a:xfrm>
            <a:off x="2458575" y="3378325"/>
            <a:ext cx="2565600" cy="2784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Confirm Email</a:t>
            </a:r>
            <a:endParaRPr sz="1200"/>
          </a:p>
        </p:txBody>
      </p:sp>
      <p:sp>
        <p:nvSpPr>
          <p:cNvPr id="433" name="Google Shape;433;p33"/>
          <p:cNvSpPr/>
          <p:nvPr/>
        </p:nvSpPr>
        <p:spPr>
          <a:xfrm>
            <a:off x="2458575" y="3889325"/>
            <a:ext cx="2565600" cy="3510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 </a:t>
            </a:r>
            <a:endParaRPr/>
          </a:p>
        </p:txBody>
      </p:sp>
      <p:sp>
        <p:nvSpPr>
          <p:cNvPr id="434" name="Google Shape;434;p33"/>
          <p:cNvSpPr txBox="1"/>
          <p:nvPr/>
        </p:nvSpPr>
        <p:spPr>
          <a:xfrm>
            <a:off x="866488" y="771450"/>
            <a:ext cx="37032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Headline Here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5" name="Google Shape;435;p33"/>
          <p:cNvSpPr txBox="1"/>
          <p:nvPr/>
        </p:nvSpPr>
        <p:spPr>
          <a:xfrm>
            <a:off x="264838" y="1357275"/>
            <a:ext cx="49065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Unique value propositions here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6" name="Google Shape;436;p33"/>
          <p:cNvSpPr txBox="1"/>
          <p:nvPr/>
        </p:nvSpPr>
        <p:spPr>
          <a:xfrm>
            <a:off x="5131600" y="914650"/>
            <a:ext cx="37932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This testimonial provided a 15% increase in conversion (leads/MQL).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The testimonial focused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on “time saving”. End users are inspired by this specific value, and it’s driving the appropriate behavior.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You and your team have evidence that “time saving” elements are an attributing factor to conversion increases. 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This helps provide an essential learning to leadership and cross-functional teams.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This is an example of how single element A/B testing can drive deeper insights to further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propel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your business forward.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7" name="Google Shape;437;p33"/>
          <p:cNvSpPr/>
          <p:nvPr/>
        </p:nvSpPr>
        <p:spPr>
          <a:xfrm>
            <a:off x="48425" y="4121925"/>
            <a:ext cx="2196600" cy="867000"/>
          </a:xfrm>
          <a:prstGeom prst="horizontalScroll">
            <a:avLst>
              <a:gd fmla="val 12500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“This saved us time”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Steve - Dallas, Texas</a:t>
            </a:r>
            <a:endParaRPr sz="1200"/>
          </a:p>
        </p:txBody>
      </p:sp>
      <p:cxnSp>
        <p:nvCxnSpPr>
          <p:cNvPr id="438" name="Google Shape;438;p33"/>
          <p:cNvCxnSpPr>
            <a:endCxn id="437" idx="3"/>
          </p:cNvCxnSpPr>
          <p:nvPr/>
        </p:nvCxnSpPr>
        <p:spPr>
          <a:xfrm rot="10800000">
            <a:off x="2245025" y="4555425"/>
            <a:ext cx="15918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439" name="Google Shape;439;p3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p33"/>
          <p:cNvSpPr/>
          <p:nvPr/>
        </p:nvSpPr>
        <p:spPr>
          <a:xfrm rot="-637416">
            <a:off x="-24090" y="1294891"/>
            <a:ext cx="1606130" cy="1261160"/>
          </a:xfrm>
          <a:prstGeom prst="star16">
            <a:avLst>
              <a:gd fmla="val 37500" name="adj"/>
            </a:avLst>
          </a:prstGeom>
          <a:solidFill>
            <a:srgbClr val="FCE5CD"/>
          </a:solidFill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Testimonial increased conversion by 15%</a:t>
            </a:r>
            <a:endParaRPr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Single Element A/B Testing</a:t>
            </a:r>
            <a:endParaRPr/>
          </a:p>
        </p:txBody>
      </p:sp>
      <p:sp>
        <p:nvSpPr>
          <p:cNvPr id="446" name="Google Shape;446;p34"/>
          <p:cNvSpPr txBox="1"/>
          <p:nvPr/>
        </p:nvSpPr>
        <p:spPr>
          <a:xfrm>
            <a:off x="668850" y="2203200"/>
            <a:ext cx="7806300" cy="7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Let’s zoom out for a moment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47" name="Google Shape;447;p3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Single Element A/B Testing</a:t>
            </a:r>
            <a:endParaRPr/>
          </a:p>
        </p:txBody>
      </p:sp>
      <p:sp>
        <p:nvSpPr>
          <p:cNvPr id="453" name="Google Shape;453;p35"/>
          <p:cNvSpPr/>
          <p:nvPr/>
        </p:nvSpPr>
        <p:spPr>
          <a:xfrm>
            <a:off x="1569600" y="1307000"/>
            <a:ext cx="6004800" cy="3268200"/>
          </a:xfrm>
          <a:prstGeom prst="triangl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35"/>
          <p:cNvSpPr/>
          <p:nvPr/>
        </p:nvSpPr>
        <p:spPr>
          <a:xfrm>
            <a:off x="2156525" y="3718025"/>
            <a:ext cx="4808700" cy="18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35"/>
          <p:cNvSpPr/>
          <p:nvPr/>
        </p:nvSpPr>
        <p:spPr>
          <a:xfrm>
            <a:off x="2799450" y="3032225"/>
            <a:ext cx="3563100" cy="18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35"/>
          <p:cNvSpPr/>
          <p:nvPr/>
        </p:nvSpPr>
        <p:spPr>
          <a:xfrm>
            <a:off x="3455800" y="2346425"/>
            <a:ext cx="2290500" cy="18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35"/>
          <p:cNvSpPr txBox="1"/>
          <p:nvPr/>
        </p:nvSpPr>
        <p:spPr>
          <a:xfrm>
            <a:off x="2631125" y="4034500"/>
            <a:ext cx="38175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Philosophical Themes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8" name="Google Shape;458;p35"/>
          <p:cNvSpPr txBox="1"/>
          <p:nvPr/>
        </p:nvSpPr>
        <p:spPr>
          <a:xfrm>
            <a:off x="2631125" y="3252125"/>
            <a:ext cx="38175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Strategies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9" name="Google Shape;459;p35"/>
          <p:cNvSpPr txBox="1"/>
          <p:nvPr/>
        </p:nvSpPr>
        <p:spPr>
          <a:xfrm>
            <a:off x="2631125" y="2566325"/>
            <a:ext cx="38175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Team/Technologies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0" name="Google Shape;460;p35"/>
          <p:cNvSpPr txBox="1"/>
          <p:nvPr/>
        </p:nvSpPr>
        <p:spPr>
          <a:xfrm>
            <a:off x="3716075" y="1783950"/>
            <a:ext cx="16476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Tactics 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1" name="Google Shape;461;p35"/>
          <p:cNvSpPr/>
          <p:nvPr/>
        </p:nvSpPr>
        <p:spPr>
          <a:xfrm>
            <a:off x="5119175" y="962175"/>
            <a:ext cx="3920400" cy="885900"/>
          </a:xfrm>
          <a:prstGeom prst="wedgeRectCallout">
            <a:avLst>
              <a:gd fmla="val -40500" name="adj1"/>
              <a:gd fmla="val 84089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Tactics drive explicit insights to increasing conversion. Example: visitors respond to “saving time.” How can this be further exploited?   </a:t>
            </a:r>
            <a:endParaRPr sz="1100"/>
          </a:p>
        </p:txBody>
      </p:sp>
      <p:sp>
        <p:nvSpPr>
          <p:cNvPr id="462" name="Google Shape;462;p35"/>
          <p:cNvSpPr/>
          <p:nvPr/>
        </p:nvSpPr>
        <p:spPr>
          <a:xfrm>
            <a:off x="98250" y="1783950"/>
            <a:ext cx="2125200" cy="1902600"/>
          </a:xfrm>
          <a:prstGeom prst="wedgeRectCallout">
            <a:avLst>
              <a:gd fmla="val 39883" name="adj1"/>
              <a:gd fmla="val 6516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As a theme, if "saving time" increases conversion, we can leverage this as a new philosophical base across the organization. Can we start to shift the end to end customer journey and further monetize on this finding? </a:t>
            </a:r>
            <a:endParaRPr sz="1200"/>
          </a:p>
        </p:txBody>
      </p:sp>
      <p:sp>
        <p:nvSpPr>
          <p:cNvPr id="463" name="Google Shape;463;p35"/>
          <p:cNvSpPr/>
          <p:nvPr/>
        </p:nvSpPr>
        <p:spPr>
          <a:xfrm>
            <a:off x="4715375" y="962175"/>
            <a:ext cx="403800" cy="368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1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464" name="Google Shape;464;p35"/>
          <p:cNvSpPr/>
          <p:nvPr/>
        </p:nvSpPr>
        <p:spPr>
          <a:xfrm>
            <a:off x="2224050" y="1777283"/>
            <a:ext cx="403800" cy="368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2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465" name="Google Shape;465;p3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Single Element A/B Testing</a:t>
            </a:r>
            <a:endParaRPr/>
          </a:p>
        </p:txBody>
      </p:sp>
      <p:sp>
        <p:nvSpPr>
          <p:cNvPr id="471" name="Google Shape;471;p36"/>
          <p:cNvSpPr/>
          <p:nvPr/>
        </p:nvSpPr>
        <p:spPr>
          <a:xfrm>
            <a:off x="1569600" y="1307000"/>
            <a:ext cx="6004800" cy="3268200"/>
          </a:xfrm>
          <a:prstGeom prst="triangle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36"/>
          <p:cNvSpPr/>
          <p:nvPr/>
        </p:nvSpPr>
        <p:spPr>
          <a:xfrm>
            <a:off x="2156525" y="3718025"/>
            <a:ext cx="4808700" cy="18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36"/>
          <p:cNvSpPr/>
          <p:nvPr/>
        </p:nvSpPr>
        <p:spPr>
          <a:xfrm>
            <a:off x="2799450" y="3032225"/>
            <a:ext cx="3563100" cy="18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36"/>
          <p:cNvSpPr/>
          <p:nvPr/>
        </p:nvSpPr>
        <p:spPr>
          <a:xfrm>
            <a:off x="3455800" y="2346425"/>
            <a:ext cx="2290500" cy="187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36"/>
          <p:cNvSpPr txBox="1"/>
          <p:nvPr/>
        </p:nvSpPr>
        <p:spPr>
          <a:xfrm>
            <a:off x="2631125" y="4034500"/>
            <a:ext cx="38175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Philosophical Themes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76" name="Google Shape;476;p36"/>
          <p:cNvSpPr txBox="1"/>
          <p:nvPr/>
        </p:nvSpPr>
        <p:spPr>
          <a:xfrm>
            <a:off x="2631125" y="3252125"/>
            <a:ext cx="38175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Strategies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77" name="Google Shape;477;p36"/>
          <p:cNvSpPr txBox="1"/>
          <p:nvPr/>
        </p:nvSpPr>
        <p:spPr>
          <a:xfrm>
            <a:off x="2631125" y="2566325"/>
            <a:ext cx="38175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Team/Technologies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78" name="Google Shape;478;p36"/>
          <p:cNvSpPr txBox="1"/>
          <p:nvPr/>
        </p:nvSpPr>
        <p:spPr>
          <a:xfrm>
            <a:off x="3716075" y="1783950"/>
            <a:ext cx="16476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Tactics 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79" name="Google Shape;479;p36"/>
          <p:cNvSpPr/>
          <p:nvPr/>
        </p:nvSpPr>
        <p:spPr>
          <a:xfrm>
            <a:off x="367425" y="1931600"/>
            <a:ext cx="2347800" cy="1320600"/>
          </a:xfrm>
          <a:prstGeom prst="wedgeRectCallout">
            <a:avLst>
              <a:gd fmla="val 39883" name="adj1"/>
              <a:gd fmla="val 6516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How does “time saving” get </a:t>
            </a:r>
            <a:r>
              <a:rPr lang="en" sz="1100"/>
              <a:t>incorporated into the end user experience - ads, email, content creation, dedicated testimonial pages, and further driving this theme into the experience?</a:t>
            </a:r>
            <a:endParaRPr sz="1100"/>
          </a:p>
        </p:txBody>
      </p:sp>
      <p:sp>
        <p:nvSpPr>
          <p:cNvPr id="480" name="Google Shape;480;p36"/>
          <p:cNvSpPr/>
          <p:nvPr/>
        </p:nvSpPr>
        <p:spPr>
          <a:xfrm>
            <a:off x="5629950" y="1237725"/>
            <a:ext cx="3421500" cy="1143900"/>
          </a:xfrm>
          <a:prstGeom prst="wedgeRectCallout">
            <a:avLst>
              <a:gd fmla="val -40500" name="adj1"/>
              <a:gd fmla="val 84089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How do team structures and technologies play a part in </a:t>
            </a:r>
            <a:r>
              <a:rPr lang="en" sz="1100"/>
              <a:t>monetizing</a:t>
            </a:r>
            <a:r>
              <a:rPr lang="en" sz="1100"/>
              <a:t> this overarching theme of “time saving”? Does marketing shift to support this content? Does product shift to support features of this nature?    </a:t>
            </a:r>
            <a:endParaRPr sz="1100"/>
          </a:p>
        </p:txBody>
      </p:sp>
      <p:sp>
        <p:nvSpPr>
          <p:cNvPr id="481" name="Google Shape;481;p36"/>
          <p:cNvSpPr/>
          <p:nvPr/>
        </p:nvSpPr>
        <p:spPr>
          <a:xfrm>
            <a:off x="2720783" y="1922980"/>
            <a:ext cx="403800" cy="368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3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482" name="Google Shape;482;p36"/>
          <p:cNvSpPr/>
          <p:nvPr/>
        </p:nvSpPr>
        <p:spPr>
          <a:xfrm>
            <a:off x="5226150" y="1237916"/>
            <a:ext cx="403800" cy="368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4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483" name="Google Shape;483;p3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3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A/B Testing</a:t>
            </a:r>
            <a:r>
              <a:rPr lang="en"/>
              <a:t> Radical Redesigns</a:t>
            </a:r>
            <a:endParaRPr/>
          </a:p>
        </p:txBody>
      </p:sp>
      <p:pic>
        <p:nvPicPr>
          <p:cNvPr id="489" name="Google Shape;4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0200" y="899075"/>
            <a:ext cx="5354424" cy="4015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3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3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A/B Testing Radical Redesigns</a:t>
            </a:r>
            <a:endParaRPr/>
          </a:p>
        </p:txBody>
      </p:sp>
      <p:sp>
        <p:nvSpPr>
          <p:cNvPr id="496" name="Google Shape;496;p38"/>
          <p:cNvSpPr txBox="1"/>
          <p:nvPr/>
        </p:nvSpPr>
        <p:spPr>
          <a:xfrm>
            <a:off x="723450" y="1411050"/>
            <a:ext cx="7806300" cy="7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Expectations for radical redesigns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97" name="Google Shape;497;p38"/>
          <p:cNvSpPr txBox="1"/>
          <p:nvPr/>
        </p:nvSpPr>
        <p:spPr>
          <a:xfrm>
            <a:off x="1282800" y="2173050"/>
            <a:ext cx="6687600" cy="10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We now understand what type of layout </a:t>
            </a:r>
            <a:r>
              <a:rPr lang="en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structure</a:t>
            </a:r>
            <a:r>
              <a:rPr lang="en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is working. We started single element A/B testing, and now a redesign is mandated. What do we do?</a:t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98" name="Google Shape;498;p3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3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A/B Testing Radical Redesigns</a:t>
            </a:r>
            <a:endParaRPr/>
          </a:p>
        </p:txBody>
      </p:sp>
      <p:sp>
        <p:nvSpPr>
          <p:cNvPr id="504" name="Google Shape;504;p39"/>
          <p:cNvSpPr txBox="1"/>
          <p:nvPr/>
        </p:nvSpPr>
        <p:spPr>
          <a:xfrm>
            <a:off x="723450" y="1182450"/>
            <a:ext cx="7806300" cy="36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Redesigning a landing page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Everyone encounters a landing page redesign. And no matter where you sit in an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organization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we should work together, reduce risk and increase the conversion rate.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A few reasons on why redesigns happen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Brand change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Product change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Company maturity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Boiling the ocean tactics - beware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05" name="Google Shape;505;p3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A/B Testing Radical Redesigns</a:t>
            </a:r>
            <a:endParaRPr/>
          </a:p>
        </p:txBody>
      </p:sp>
      <p:sp>
        <p:nvSpPr>
          <p:cNvPr id="511" name="Google Shape;511;p40"/>
          <p:cNvSpPr txBox="1"/>
          <p:nvPr/>
        </p:nvSpPr>
        <p:spPr>
          <a:xfrm>
            <a:off x="723450" y="1258650"/>
            <a:ext cx="7806300" cy="21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Leverage</a:t>
            </a:r>
            <a:r>
              <a:rPr lang="en" sz="2400">
                <a:latin typeface="Roboto"/>
                <a:ea typeface="Roboto"/>
                <a:cs typeface="Roboto"/>
                <a:sym typeface="Roboto"/>
              </a:rPr>
              <a:t> A/B testing to mitigate risk of a redesign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Evolve into the new design with A/B testing. Slowly make small, tested adjustments to the landing page that incorporates the new design elements. This helps reduce unexpected negative results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12" name="Google Shape;512;p4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41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A/B Testing Radical Redesigns</a:t>
            </a:r>
            <a:endParaRPr/>
          </a:p>
        </p:txBody>
      </p:sp>
      <p:sp>
        <p:nvSpPr>
          <p:cNvPr id="518" name="Google Shape;518;p41"/>
          <p:cNvSpPr txBox="1"/>
          <p:nvPr/>
        </p:nvSpPr>
        <p:spPr>
          <a:xfrm>
            <a:off x="723450" y="1258650"/>
            <a:ext cx="7806300" cy="10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Use A/B testing and evolve into the redesign of your landing page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19" name="Google Shape;519;p4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sp>
        <p:nvSpPr>
          <p:cNvPr id="520" name="Google Shape;520;p41"/>
          <p:cNvSpPr/>
          <p:nvPr/>
        </p:nvSpPr>
        <p:spPr>
          <a:xfrm>
            <a:off x="898450" y="1897250"/>
            <a:ext cx="2073900" cy="1855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41"/>
          <p:cNvSpPr/>
          <p:nvPr/>
        </p:nvSpPr>
        <p:spPr>
          <a:xfrm>
            <a:off x="1939125" y="2292150"/>
            <a:ext cx="893100" cy="8625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41"/>
          <p:cNvSpPr/>
          <p:nvPr/>
        </p:nvSpPr>
        <p:spPr>
          <a:xfrm>
            <a:off x="968291" y="22921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41"/>
          <p:cNvSpPr/>
          <p:nvPr/>
        </p:nvSpPr>
        <p:spPr>
          <a:xfrm>
            <a:off x="968291" y="25177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24" name="Google Shape;524;p41"/>
          <p:cNvCxnSpPr/>
          <p:nvPr/>
        </p:nvCxnSpPr>
        <p:spPr>
          <a:xfrm>
            <a:off x="1000866" y="2069675"/>
            <a:ext cx="180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5" name="Google Shape;525;p41"/>
          <p:cNvCxnSpPr/>
          <p:nvPr/>
        </p:nvCxnSpPr>
        <p:spPr>
          <a:xfrm flipH="1" rot="10800000">
            <a:off x="1033866" y="2146913"/>
            <a:ext cx="1734300" cy="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26" name="Google Shape;526;p41"/>
          <p:cNvSpPr/>
          <p:nvPr/>
        </p:nvSpPr>
        <p:spPr>
          <a:xfrm>
            <a:off x="1475479" y="3391838"/>
            <a:ext cx="847500" cy="1551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27" name="Google Shape;527;p41"/>
          <p:cNvCxnSpPr/>
          <p:nvPr/>
        </p:nvCxnSpPr>
        <p:spPr>
          <a:xfrm>
            <a:off x="1507352" y="2759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8" name="Google Shape;528;p41"/>
          <p:cNvCxnSpPr/>
          <p:nvPr/>
        </p:nvCxnSpPr>
        <p:spPr>
          <a:xfrm>
            <a:off x="1507352" y="28354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9" name="Google Shape;529;p41"/>
          <p:cNvCxnSpPr/>
          <p:nvPr/>
        </p:nvCxnSpPr>
        <p:spPr>
          <a:xfrm>
            <a:off x="1507352" y="29116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30" name="Google Shape;530;p41"/>
          <p:cNvSpPr/>
          <p:nvPr/>
        </p:nvSpPr>
        <p:spPr>
          <a:xfrm>
            <a:off x="971550" y="27411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31" name="Google Shape;531;p41"/>
          <p:cNvCxnSpPr/>
          <p:nvPr/>
        </p:nvCxnSpPr>
        <p:spPr>
          <a:xfrm>
            <a:off x="971550" y="29878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2" name="Google Shape;532;p41"/>
          <p:cNvCxnSpPr/>
          <p:nvPr/>
        </p:nvCxnSpPr>
        <p:spPr>
          <a:xfrm>
            <a:off x="971550" y="30640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3" name="Google Shape;533;p41"/>
          <p:cNvCxnSpPr/>
          <p:nvPr/>
        </p:nvCxnSpPr>
        <p:spPr>
          <a:xfrm>
            <a:off x="971550" y="3140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34" name="Google Shape;534;p41"/>
          <p:cNvSpPr/>
          <p:nvPr/>
        </p:nvSpPr>
        <p:spPr>
          <a:xfrm>
            <a:off x="1507361" y="29697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41"/>
          <p:cNvSpPr txBox="1"/>
          <p:nvPr/>
        </p:nvSpPr>
        <p:spPr>
          <a:xfrm>
            <a:off x="898450" y="4611350"/>
            <a:ext cx="20739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A (Original Design)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- The 30 Minute Guide Part 1 </a:t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266250" y="1258650"/>
            <a:ext cx="8134500" cy="3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This will be a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 helpful A/B testing guide for you and your friends at work.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b="1" lang="en">
                <a:solidFill>
                  <a:srgbClr val="222222"/>
                </a:solidFill>
                <a:highlight>
                  <a:srgbClr val="FFFFFF"/>
                </a:highlight>
              </a:rPr>
              <a:t>A/B Testers </a:t>
            </a:r>
            <a:r>
              <a:rPr b="1" lang="en">
                <a:solidFill>
                  <a:srgbClr val="222222"/>
                </a:solidFill>
                <a:highlight>
                  <a:schemeClr val="lt1"/>
                </a:highlight>
              </a:rPr>
              <a:t>n</a:t>
            </a:r>
            <a:r>
              <a:rPr b="1" lang="en">
                <a:solidFill>
                  <a:srgbClr val="222222"/>
                </a:solidFill>
                <a:highlight>
                  <a:schemeClr val="lt1"/>
                </a:highlight>
              </a:rPr>
              <a:t>ovice/advanced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looking to get a quick overview of essential and effective starting points for A/B testing wins. 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b="1" lang="en">
                <a:solidFill>
                  <a:srgbClr val="222222"/>
                </a:solidFill>
                <a:highlight>
                  <a:srgbClr val="FFFFFF"/>
                </a:highlight>
              </a:rPr>
              <a:t>CEOs and </a:t>
            </a:r>
            <a:r>
              <a:rPr b="1" lang="en">
                <a:solidFill>
                  <a:srgbClr val="222222"/>
                </a:solidFill>
                <a:highlight>
                  <a:srgbClr val="FFFFFF"/>
                </a:highlight>
              </a:rPr>
              <a:t>startup</a:t>
            </a:r>
            <a:r>
              <a:rPr b="1" lang="en">
                <a:solidFill>
                  <a:srgbClr val="222222"/>
                </a:solidFill>
                <a:highlight>
                  <a:srgbClr val="FFFFFF"/>
                </a:highlight>
              </a:rPr>
              <a:t> entrepreneurs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seeking to gain key philosophical approach to creating a product end users love.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b="1" lang="en">
                <a:solidFill>
                  <a:srgbClr val="222222"/>
                </a:solidFill>
                <a:highlight>
                  <a:srgbClr val="FFFFFF"/>
                </a:highlight>
              </a:rPr>
              <a:t>Engineers / Technical Co-Founders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who are still writing code and want to quickly run A/B tests to increase essential business metrics. 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b="1" lang="en">
                <a:solidFill>
                  <a:srgbClr val="222222"/>
                </a:solidFill>
                <a:highlight>
                  <a:srgbClr val="FFFFFF"/>
                </a:highlight>
              </a:rPr>
              <a:t>Designers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with an appetite to understand data, experimentation and metric driven design theory. 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b="1" lang="en">
                <a:solidFill>
                  <a:srgbClr val="222222"/>
                </a:solidFill>
                <a:highlight>
                  <a:srgbClr val="FFFFFF"/>
                </a:highlight>
              </a:rPr>
              <a:t>Growth PM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who are in charge with optimization the entire end to end customer journey and want to refine top of the funnel conversion.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4" name="Google Shape;84;p1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42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A/B Testing Radical Redesigns</a:t>
            </a:r>
            <a:endParaRPr/>
          </a:p>
        </p:txBody>
      </p:sp>
      <p:sp>
        <p:nvSpPr>
          <p:cNvPr id="541" name="Google Shape;541;p42"/>
          <p:cNvSpPr txBox="1"/>
          <p:nvPr/>
        </p:nvSpPr>
        <p:spPr>
          <a:xfrm>
            <a:off x="723450" y="1258650"/>
            <a:ext cx="7806300" cy="10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Use A/B testing and evolve into the redesign of your landing page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42" name="Google Shape;542;p4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sp>
        <p:nvSpPr>
          <p:cNvPr id="543" name="Google Shape;543;p42"/>
          <p:cNvSpPr/>
          <p:nvPr/>
        </p:nvSpPr>
        <p:spPr>
          <a:xfrm>
            <a:off x="3423850" y="1897250"/>
            <a:ext cx="2073900" cy="27246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42"/>
          <p:cNvSpPr/>
          <p:nvPr/>
        </p:nvSpPr>
        <p:spPr>
          <a:xfrm>
            <a:off x="4529925" y="2292150"/>
            <a:ext cx="893100" cy="8625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42"/>
          <p:cNvSpPr/>
          <p:nvPr/>
        </p:nvSpPr>
        <p:spPr>
          <a:xfrm>
            <a:off x="3559091" y="22921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42"/>
          <p:cNvSpPr/>
          <p:nvPr/>
        </p:nvSpPr>
        <p:spPr>
          <a:xfrm>
            <a:off x="3559091" y="25177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47" name="Google Shape;547;p42"/>
          <p:cNvCxnSpPr/>
          <p:nvPr/>
        </p:nvCxnSpPr>
        <p:spPr>
          <a:xfrm>
            <a:off x="3591666" y="2069675"/>
            <a:ext cx="180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8" name="Google Shape;548;p42"/>
          <p:cNvCxnSpPr/>
          <p:nvPr/>
        </p:nvCxnSpPr>
        <p:spPr>
          <a:xfrm flipH="1" rot="10800000">
            <a:off x="3624666" y="2146913"/>
            <a:ext cx="1734300" cy="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49" name="Google Shape;549;p42"/>
          <p:cNvSpPr/>
          <p:nvPr/>
        </p:nvSpPr>
        <p:spPr>
          <a:xfrm>
            <a:off x="4066279" y="4153838"/>
            <a:ext cx="847500" cy="1551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0" name="Google Shape;550;p42"/>
          <p:cNvCxnSpPr/>
          <p:nvPr/>
        </p:nvCxnSpPr>
        <p:spPr>
          <a:xfrm>
            <a:off x="4098152" y="2759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1" name="Google Shape;551;p42"/>
          <p:cNvCxnSpPr/>
          <p:nvPr/>
        </p:nvCxnSpPr>
        <p:spPr>
          <a:xfrm>
            <a:off x="4098152" y="28354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2" name="Google Shape;552;p42"/>
          <p:cNvCxnSpPr/>
          <p:nvPr/>
        </p:nvCxnSpPr>
        <p:spPr>
          <a:xfrm>
            <a:off x="4098152" y="29116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3" name="Google Shape;553;p42"/>
          <p:cNvSpPr/>
          <p:nvPr/>
        </p:nvSpPr>
        <p:spPr>
          <a:xfrm>
            <a:off x="3562350" y="27411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4" name="Google Shape;554;p42"/>
          <p:cNvCxnSpPr/>
          <p:nvPr/>
        </p:nvCxnSpPr>
        <p:spPr>
          <a:xfrm>
            <a:off x="3562350" y="29878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5" name="Google Shape;555;p42"/>
          <p:cNvCxnSpPr/>
          <p:nvPr/>
        </p:nvCxnSpPr>
        <p:spPr>
          <a:xfrm>
            <a:off x="3562350" y="30640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6" name="Google Shape;556;p42"/>
          <p:cNvCxnSpPr/>
          <p:nvPr/>
        </p:nvCxnSpPr>
        <p:spPr>
          <a:xfrm>
            <a:off x="3562350" y="3140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7" name="Google Shape;557;p42"/>
          <p:cNvSpPr/>
          <p:nvPr/>
        </p:nvSpPr>
        <p:spPr>
          <a:xfrm>
            <a:off x="4098161" y="29697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8" name="Google Shape;558;p42"/>
          <p:cNvCxnSpPr/>
          <p:nvPr/>
        </p:nvCxnSpPr>
        <p:spPr>
          <a:xfrm>
            <a:off x="3578166" y="3292625"/>
            <a:ext cx="182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9" name="Google Shape;559;p42"/>
          <p:cNvCxnSpPr/>
          <p:nvPr/>
        </p:nvCxnSpPr>
        <p:spPr>
          <a:xfrm>
            <a:off x="3578166" y="3368825"/>
            <a:ext cx="182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0" name="Google Shape;560;p42"/>
          <p:cNvCxnSpPr/>
          <p:nvPr/>
        </p:nvCxnSpPr>
        <p:spPr>
          <a:xfrm>
            <a:off x="3578166" y="3445025"/>
            <a:ext cx="182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1" name="Google Shape;561;p42"/>
          <p:cNvSpPr/>
          <p:nvPr/>
        </p:nvSpPr>
        <p:spPr>
          <a:xfrm>
            <a:off x="4056263" y="3544912"/>
            <a:ext cx="403800" cy="390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42"/>
          <p:cNvSpPr/>
          <p:nvPr/>
        </p:nvSpPr>
        <p:spPr>
          <a:xfrm>
            <a:off x="4529601" y="3544912"/>
            <a:ext cx="403800" cy="390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63" name="Google Shape;563;p42"/>
          <p:cNvCxnSpPr/>
          <p:nvPr/>
        </p:nvCxnSpPr>
        <p:spPr>
          <a:xfrm>
            <a:off x="4089113" y="39784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4" name="Google Shape;564;p42"/>
          <p:cNvCxnSpPr/>
          <p:nvPr/>
        </p:nvCxnSpPr>
        <p:spPr>
          <a:xfrm>
            <a:off x="4089113" y="4030813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5" name="Google Shape;565;p42"/>
          <p:cNvCxnSpPr/>
          <p:nvPr/>
        </p:nvCxnSpPr>
        <p:spPr>
          <a:xfrm>
            <a:off x="4563488" y="39784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6" name="Google Shape;566;p42"/>
          <p:cNvCxnSpPr/>
          <p:nvPr/>
        </p:nvCxnSpPr>
        <p:spPr>
          <a:xfrm>
            <a:off x="4563488" y="4030813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7" name="Google Shape;567;p42"/>
          <p:cNvSpPr txBox="1"/>
          <p:nvPr/>
        </p:nvSpPr>
        <p:spPr>
          <a:xfrm>
            <a:off x="3423850" y="4611350"/>
            <a:ext cx="20739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B (Evolution phase)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8" name="Google Shape;568;p42"/>
          <p:cNvSpPr/>
          <p:nvPr/>
        </p:nvSpPr>
        <p:spPr>
          <a:xfrm>
            <a:off x="898450" y="1897250"/>
            <a:ext cx="2073900" cy="1855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42"/>
          <p:cNvSpPr/>
          <p:nvPr/>
        </p:nvSpPr>
        <p:spPr>
          <a:xfrm>
            <a:off x="1939125" y="2292150"/>
            <a:ext cx="893100" cy="8625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42"/>
          <p:cNvSpPr/>
          <p:nvPr/>
        </p:nvSpPr>
        <p:spPr>
          <a:xfrm>
            <a:off x="968291" y="22921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42"/>
          <p:cNvSpPr/>
          <p:nvPr/>
        </p:nvSpPr>
        <p:spPr>
          <a:xfrm>
            <a:off x="968291" y="25177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72" name="Google Shape;572;p42"/>
          <p:cNvCxnSpPr/>
          <p:nvPr/>
        </p:nvCxnSpPr>
        <p:spPr>
          <a:xfrm>
            <a:off x="1000866" y="2069675"/>
            <a:ext cx="180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3" name="Google Shape;573;p42"/>
          <p:cNvCxnSpPr/>
          <p:nvPr/>
        </p:nvCxnSpPr>
        <p:spPr>
          <a:xfrm flipH="1" rot="10800000">
            <a:off x="1033866" y="2146913"/>
            <a:ext cx="1734300" cy="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4" name="Google Shape;574;p42"/>
          <p:cNvSpPr/>
          <p:nvPr/>
        </p:nvSpPr>
        <p:spPr>
          <a:xfrm>
            <a:off x="1475479" y="3391838"/>
            <a:ext cx="847500" cy="1551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75" name="Google Shape;575;p42"/>
          <p:cNvCxnSpPr/>
          <p:nvPr/>
        </p:nvCxnSpPr>
        <p:spPr>
          <a:xfrm>
            <a:off x="1507352" y="2759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6" name="Google Shape;576;p42"/>
          <p:cNvCxnSpPr/>
          <p:nvPr/>
        </p:nvCxnSpPr>
        <p:spPr>
          <a:xfrm>
            <a:off x="1507352" y="28354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7" name="Google Shape;577;p42"/>
          <p:cNvCxnSpPr/>
          <p:nvPr/>
        </p:nvCxnSpPr>
        <p:spPr>
          <a:xfrm>
            <a:off x="1507352" y="29116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8" name="Google Shape;578;p42"/>
          <p:cNvSpPr/>
          <p:nvPr/>
        </p:nvSpPr>
        <p:spPr>
          <a:xfrm>
            <a:off x="971550" y="27411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79" name="Google Shape;579;p42"/>
          <p:cNvCxnSpPr/>
          <p:nvPr/>
        </p:nvCxnSpPr>
        <p:spPr>
          <a:xfrm>
            <a:off x="971550" y="29878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0" name="Google Shape;580;p42"/>
          <p:cNvCxnSpPr/>
          <p:nvPr/>
        </p:nvCxnSpPr>
        <p:spPr>
          <a:xfrm>
            <a:off x="971550" y="30640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1" name="Google Shape;581;p42"/>
          <p:cNvCxnSpPr/>
          <p:nvPr/>
        </p:nvCxnSpPr>
        <p:spPr>
          <a:xfrm>
            <a:off x="971550" y="3140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2" name="Google Shape;582;p42"/>
          <p:cNvSpPr/>
          <p:nvPr/>
        </p:nvSpPr>
        <p:spPr>
          <a:xfrm>
            <a:off x="1507361" y="29697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42"/>
          <p:cNvSpPr txBox="1"/>
          <p:nvPr/>
        </p:nvSpPr>
        <p:spPr>
          <a:xfrm>
            <a:off x="898450" y="4611350"/>
            <a:ext cx="20739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A (Original Design)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43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A/B Testing Radical Redesigns</a:t>
            </a:r>
            <a:endParaRPr/>
          </a:p>
        </p:txBody>
      </p:sp>
      <p:sp>
        <p:nvSpPr>
          <p:cNvPr id="589" name="Google Shape;589;p43"/>
          <p:cNvSpPr txBox="1"/>
          <p:nvPr/>
        </p:nvSpPr>
        <p:spPr>
          <a:xfrm>
            <a:off x="723450" y="1258650"/>
            <a:ext cx="7806300" cy="10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Use A/B testing and evolve into the redesign of your landing page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90" name="Google Shape;590;p4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1" name="Google Shape;591;p43"/>
          <p:cNvGrpSpPr/>
          <p:nvPr/>
        </p:nvGrpSpPr>
        <p:grpSpPr>
          <a:xfrm>
            <a:off x="6010000" y="1897250"/>
            <a:ext cx="2073900" cy="2724600"/>
            <a:chOff x="5149675" y="2316350"/>
            <a:chExt cx="2073900" cy="2724600"/>
          </a:xfrm>
        </p:grpSpPr>
        <p:sp>
          <p:nvSpPr>
            <p:cNvPr id="592" name="Google Shape;592;p43"/>
            <p:cNvSpPr/>
            <p:nvPr/>
          </p:nvSpPr>
          <p:spPr>
            <a:xfrm>
              <a:off x="5149675" y="2316350"/>
              <a:ext cx="2073900" cy="27246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43"/>
            <p:cNvSpPr/>
            <p:nvPr/>
          </p:nvSpPr>
          <p:spPr>
            <a:xfrm>
              <a:off x="6225375" y="2711250"/>
              <a:ext cx="893100" cy="8625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43"/>
            <p:cNvSpPr/>
            <p:nvPr/>
          </p:nvSpPr>
          <p:spPr>
            <a:xfrm>
              <a:off x="5254541" y="27112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3"/>
            <p:cNvSpPr/>
            <p:nvPr/>
          </p:nvSpPr>
          <p:spPr>
            <a:xfrm>
              <a:off x="5254541" y="29368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96" name="Google Shape;596;p43"/>
            <p:cNvCxnSpPr/>
            <p:nvPr/>
          </p:nvCxnSpPr>
          <p:spPr>
            <a:xfrm>
              <a:off x="5287116" y="24887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7" name="Google Shape;597;p43"/>
            <p:cNvCxnSpPr/>
            <p:nvPr/>
          </p:nvCxnSpPr>
          <p:spPr>
            <a:xfrm flipH="1" rot="10800000">
              <a:off x="5320116" y="25660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98" name="Google Shape;598;p43"/>
            <p:cNvSpPr/>
            <p:nvPr/>
          </p:nvSpPr>
          <p:spPr>
            <a:xfrm>
              <a:off x="5761729" y="4572938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99" name="Google Shape;599;p43"/>
            <p:cNvCxnSpPr/>
            <p:nvPr/>
          </p:nvCxnSpPr>
          <p:spPr>
            <a:xfrm>
              <a:off x="5793602" y="31783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0" name="Google Shape;600;p43"/>
            <p:cNvCxnSpPr/>
            <p:nvPr/>
          </p:nvCxnSpPr>
          <p:spPr>
            <a:xfrm>
              <a:off x="5793602" y="3254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1" name="Google Shape;601;p43"/>
            <p:cNvCxnSpPr/>
            <p:nvPr/>
          </p:nvCxnSpPr>
          <p:spPr>
            <a:xfrm>
              <a:off x="5793602" y="33307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2" name="Google Shape;602;p43"/>
            <p:cNvSpPr/>
            <p:nvPr/>
          </p:nvSpPr>
          <p:spPr>
            <a:xfrm>
              <a:off x="5257800" y="31602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03" name="Google Shape;603;p43"/>
            <p:cNvCxnSpPr/>
            <p:nvPr/>
          </p:nvCxnSpPr>
          <p:spPr>
            <a:xfrm>
              <a:off x="5257800" y="34069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4" name="Google Shape;604;p43"/>
            <p:cNvCxnSpPr/>
            <p:nvPr/>
          </p:nvCxnSpPr>
          <p:spPr>
            <a:xfrm>
              <a:off x="5257800" y="34831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5" name="Google Shape;605;p43"/>
            <p:cNvCxnSpPr/>
            <p:nvPr/>
          </p:nvCxnSpPr>
          <p:spPr>
            <a:xfrm>
              <a:off x="5257800" y="35593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6" name="Google Shape;606;p43"/>
            <p:cNvSpPr/>
            <p:nvPr/>
          </p:nvSpPr>
          <p:spPr>
            <a:xfrm>
              <a:off x="5793611" y="33888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07" name="Google Shape;607;p43"/>
            <p:cNvCxnSpPr/>
            <p:nvPr/>
          </p:nvCxnSpPr>
          <p:spPr>
            <a:xfrm>
              <a:off x="5273616" y="37117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8" name="Google Shape;608;p43"/>
            <p:cNvCxnSpPr/>
            <p:nvPr/>
          </p:nvCxnSpPr>
          <p:spPr>
            <a:xfrm>
              <a:off x="5273616" y="37879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9" name="Google Shape;609;p43"/>
            <p:cNvCxnSpPr/>
            <p:nvPr/>
          </p:nvCxnSpPr>
          <p:spPr>
            <a:xfrm>
              <a:off x="5273616" y="38641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0" name="Google Shape;610;p43"/>
            <p:cNvSpPr/>
            <p:nvPr/>
          </p:nvSpPr>
          <p:spPr>
            <a:xfrm>
              <a:off x="5278374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43"/>
            <p:cNvSpPr/>
            <p:nvPr/>
          </p:nvSpPr>
          <p:spPr>
            <a:xfrm>
              <a:off x="5751713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43"/>
            <p:cNvSpPr/>
            <p:nvPr/>
          </p:nvSpPr>
          <p:spPr>
            <a:xfrm>
              <a:off x="6225051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3"/>
            <p:cNvSpPr/>
            <p:nvPr/>
          </p:nvSpPr>
          <p:spPr>
            <a:xfrm>
              <a:off x="6698390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14" name="Google Shape;614;p43"/>
            <p:cNvCxnSpPr/>
            <p:nvPr/>
          </p:nvCxnSpPr>
          <p:spPr>
            <a:xfrm>
              <a:off x="5310188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5" name="Google Shape;615;p43"/>
            <p:cNvCxnSpPr/>
            <p:nvPr/>
          </p:nvCxnSpPr>
          <p:spPr>
            <a:xfrm>
              <a:off x="5310188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6" name="Google Shape;616;p43"/>
            <p:cNvCxnSpPr/>
            <p:nvPr/>
          </p:nvCxnSpPr>
          <p:spPr>
            <a:xfrm>
              <a:off x="5784563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7" name="Google Shape;617;p43"/>
            <p:cNvCxnSpPr/>
            <p:nvPr/>
          </p:nvCxnSpPr>
          <p:spPr>
            <a:xfrm>
              <a:off x="5784563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8" name="Google Shape;618;p43"/>
            <p:cNvCxnSpPr/>
            <p:nvPr/>
          </p:nvCxnSpPr>
          <p:spPr>
            <a:xfrm>
              <a:off x="6258938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9" name="Google Shape;619;p43"/>
            <p:cNvCxnSpPr/>
            <p:nvPr/>
          </p:nvCxnSpPr>
          <p:spPr>
            <a:xfrm>
              <a:off x="6258938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0" name="Google Shape;620;p43"/>
            <p:cNvCxnSpPr/>
            <p:nvPr/>
          </p:nvCxnSpPr>
          <p:spPr>
            <a:xfrm>
              <a:off x="6733313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1" name="Google Shape;621;p43"/>
            <p:cNvCxnSpPr/>
            <p:nvPr/>
          </p:nvCxnSpPr>
          <p:spPr>
            <a:xfrm>
              <a:off x="6733313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2" name="Google Shape;622;p43"/>
            <p:cNvSpPr/>
            <p:nvPr/>
          </p:nvSpPr>
          <p:spPr>
            <a:xfrm>
              <a:off x="5286875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43"/>
            <p:cNvSpPr/>
            <p:nvPr/>
          </p:nvSpPr>
          <p:spPr>
            <a:xfrm>
              <a:off x="5613084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43"/>
            <p:cNvSpPr/>
            <p:nvPr/>
          </p:nvSpPr>
          <p:spPr>
            <a:xfrm>
              <a:off x="5939292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43"/>
            <p:cNvSpPr/>
            <p:nvPr/>
          </p:nvSpPr>
          <p:spPr>
            <a:xfrm>
              <a:off x="6265501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3"/>
            <p:cNvSpPr/>
            <p:nvPr/>
          </p:nvSpPr>
          <p:spPr>
            <a:xfrm>
              <a:off x="6591709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43"/>
            <p:cNvSpPr/>
            <p:nvPr/>
          </p:nvSpPr>
          <p:spPr>
            <a:xfrm>
              <a:off x="6917918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8" name="Google Shape;628;p43"/>
          <p:cNvSpPr txBox="1"/>
          <p:nvPr/>
        </p:nvSpPr>
        <p:spPr>
          <a:xfrm>
            <a:off x="6043000" y="4611350"/>
            <a:ext cx="20079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C (New Design)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9" name="Google Shape;629;p43"/>
          <p:cNvSpPr/>
          <p:nvPr/>
        </p:nvSpPr>
        <p:spPr>
          <a:xfrm>
            <a:off x="3423850" y="1897250"/>
            <a:ext cx="2073900" cy="27246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p43"/>
          <p:cNvSpPr/>
          <p:nvPr/>
        </p:nvSpPr>
        <p:spPr>
          <a:xfrm>
            <a:off x="4529925" y="2292150"/>
            <a:ext cx="893100" cy="8625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43"/>
          <p:cNvSpPr/>
          <p:nvPr/>
        </p:nvSpPr>
        <p:spPr>
          <a:xfrm>
            <a:off x="3559091" y="22921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43"/>
          <p:cNvSpPr/>
          <p:nvPr/>
        </p:nvSpPr>
        <p:spPr>
          <a:xfrm>
            <a:off x="3559091" y="25177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33" name="Google Shape;633;p43"/>
          <p:cNvCxnSpPr/>
          <p:nvPr/>
        </p:nvCxnSpPr>
        <p:spPr>
          <a:xfrm>
            <a:off x="3591666" y="2069675"/>
            <a:ext cx="180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4" name="Google Shape;634;p43"/>
          <p:cNvCxnSpPr/>
          <p:nvPr/>
        </p:nvCxnSpPr>
        <p:spPr>
          <a:xfrm flipH="1" rot="10800000">
            <a:off x="3624666" y="2146913"/>
            <a:ext cx="1734300" cy="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5" name="Google Shape;635;p43"/>
          <p:cNvSpPr/>
          <p:nvPr/>
        </p:nvSpPr>
        <p:spPr>
          <a:xfrm>
            <a:off x="4066279" y="4153838"/>
            <a:ext cx="847500" cy="1551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36" name="Google Shape;636;p43"/>
          <p:cNvCxnSpPr/>
          <p:nvPr/>
        </p:nvCxnSpPr>
        <p:spPr>
          <a:xfrm>
            <a:off x="4098152" y="2759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7" name="Google Shape;637;p43"/>
          <p:cNvCxnSpPr/>
          <p:nvPr/>
        </p:nvCxnSpPr>
        <p:spPr>
          <a:xfrm>
            <a:off x="4098152" y="28354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8" name="Google Shape;638;p43"/>
          <p:cNvCxnSpPr/>
          <p:nvPr/>
        </p:nvCxnSpPr>
        <p:spPr>
          <a:xfrm>
            <a:off x="4098152" y="29116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9" name="Google Shape;639;p43"/>
          <p:cNvSpPr/>
          <p:nvPr/>
        </p:nvSpPr>
        <p:spPr>
          <a:xfrm>
            <a:off x="3562350" y="27411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40" name="Google Shape;640;p43"/>
          <p:cNvCxnSpPr/>
          <p:nvPr/>
        </p:nvCxnSpPr>
        <p:spPr>
          <a:xfrm>
            <a:off x="3562350" y="29878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1" name="Google Shape;641;p43"/>
          <p:cNvCxnSpPr/>
          <p:nvPr/>
        </p:nvCxnSpPr>
        <p:spPr>
          <a:xfrm>
            <a:off x="3562350" y="30640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2" name="Google Shape;642;p43"/>
          <p:cNvCxnSpPr/>
          <p:nvPr/>
        </p:nvCxnSpPr>
        <p:spPr>
          <a:xfrm>
            <a:off x="3562350" y="3140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3" name="Google Shape;643;p43"/>
          <p:cNvSpPr/>
          <p:nvPr/>
        </p:nvSpPr>
        <p:spPr>
          <a:xfrm>
            <a:off x="4098161" y="29697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44" name="Google Shape;644;p43"/>
          <p:cNvCxnSpPr/>
          <p:nvPr/>
        </p:nvCxnSpPr>
        <p:spPr>
          <a:xfrm>
            <a:off x="3578166" y="3292625"/>
            <a:ext cx="182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5" name="Google Shape;645;p43"/>
          <p:cNvCxnSpPr/>
          <p:nvPr/>
        </p:nvCxnSpPr>
        <p:spPr>
          <a:xfrm>
            <a:off x="3578166" y="3368825"/>
            <a:ext cx="182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6" name="Google Shape;646;p43"/>
          <p:cNvCxnSpPr/>
          <p:nvPr/>
        </p:nvCxnSpPr>
        <p:spPr>
          <a:xfrm>
            <a:off x="3578166" y="3445025"/>
            <a:ext cx="182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7" name="Google Shape;647;p43"/>
          <p:cNvSpPr/>
          <p:nvPr/>
        </p:nvSpPr>
        <p:spPr>
          <a:xfrm>
            <a:off x="4056263" y="3544912"/>
            <a:ext cx="403800" cy="390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43"/>
          <p:cNvSpPr/>
          <p:nvPr/>
        </p:nvSpPr>
        <p:spPr>
          <a:xfrm>
            <a:off x="4529601" y="3544912"/>
            <a:ext cx="403800" cy="390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49" name="Google Shape;649;p43"/>
          <p:cNvCxnSpPr/>
          <p:nvPr/>
        </p:nvCxnSpPr>
        <p:spPr>
          <a:xfrm>
            <a:off x="4089113" y="39784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0" name="Google Shape;650;p43"/>
          <p:cNvCxnSpPr/>
          <p:nvPr/>
        </p:nvCxnSpPr>
        <p:spPr>
          <a:xfrm>
            <a:off x="4089113" y="4030813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1" name="Google Shape;651;p43"/>
          <p:cNvCxnSpPr/>
          <p:nvPr/>
        </p:nvCxnSpPr>
        <p:spPr>
          <a:xfrm>
            <a:off x="4563488" y="39784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2" name="Google Shape;652;p43"/>
          <p:cNvCxnSpPr/>
          <p:nvPr/>
        </p:nvCxnSpPr>
        <p:spPr>
          <a:xfrm>
            <a:off x="4563488" y="4030813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3" name="Google Shape;653;p43"/>
          <p:cNvSpPr txBox="1"/>
          <p:nvPr/>
        </p:nvSpPr>
        <p:spPr>
          <a:xfrm>
            <a:off x="3423850" y="4611350"/>
            <a:ext cx="20739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B (Evolution phase)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4" name="Google Shape;654;p43"/>
          <p:cNvSpPr/>
          <p:nvPr/>
        </p:nvSpPr>
        <p:spPr>
          <a:xfrm>
            <a:off x="898450" y="1897250"/>
            <a:ext cx="2073900" cy="1855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43"/>
          <p:cNvSpPr/>
          <p:nvPr/>
        </p:nvSpPr>
        <p:spPr>
          <a:xfrm>
            <a:off x="1939125" y="2292150"/>
            <a:ext cx="893100" cy="8625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43"/>
          <p:cNvSpPr/>
          <p:nvPr/>
        </p:nvSpPr>
        <p:spPr>
          <a:xfrm>
            <a:off x="968291" y="22921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43"/>
          <p:cNvSpPr/>
          <p:nvPr/>
        </p:nvSpPr>
        <p:spPr>
          <a:xfrm>
            <a:off x="968291" y="2517750"/>
            <a:ext cx="893100" cy="155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58" name="Google Shape;658;p43"/>
          <p:cNvCxnSpPr/>
          <p:nvPr/>
        </p:nvCxnSpPr>
        <p:spPr>
          <a:xfrm>
            <a:off x="1000866" y="2069675"/>
            <a:ext cx="180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9" name="Google Shape;659;p43"/>
          <p:cNvCxnSpPr/>
          <p:nvPr/>
        </p:nvCxnSpPr>
        <p:spPr>
          <a:xfrm flipH="1" rot="10800000">
            <a:off x="1033866" y="2146913"/>
            <a:ext cx="1734300" cy="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0" name="Google Shape;660;p43"/>
          <p:cNvSpPr/>
          <p:nvPr/>
        </p:nvSpPr>
        <p:spPr>
          <a:xfrm>
            <a:off x="1475479" y="3391838"/>
            <a:ext cx="847500" cy="1551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61" name="Google Shape;661;p43"/>
          <p:cNvCxnSpPr/>
          <p:nvPr/>
        </p:nvCxnSpPr>
        <p:spPr>
          <a:xfrm>
            <a:off x="1507352" y="2759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2" name="Google Shape;662;p43"/>
          <p:cNvCxnSpPr/>
          <p:nvPr/>
        </p:nvCxnSpPr>
        <p:spPr>
          <a:xfrm>
            <a:off x="1507352" y="28354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3" name="Google Shape;663;p43"/>
          <p:cNvCxnSpPr/>
          <p:nvPr/>
        </p:nvCxnSpPr>
        <p:spPr>
          <a:xfrm>
            <a:off x="1507352" y="29116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4" name="Google Shape;664;p43"/>
          <p:cNvSpPr/>
          <p:nvPr/>
        </p:nvSpPr>
        <p:spPr>
          <a:xfrm>
            <a:off x="971550" y="27411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65" name="Google Shape;665;p43"/>
          <p:cNvCxnSpPr/>
          <p:nvPr/>
        </p:nvCxnSpPr>
        <p:spPr>
          <a:xfrm>
            <a:off x="971550" y="29878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6" name="Google Shape;666;p43"/>
          <p:cNvCxnSpPr/>
          <p:nvPr/>
        </p:nvCxnSpPr>
        <p:spPr>
          <a:xfrm>
            <a:off x="971550" y="30640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7" name="Google Shape;667;p43"/>
          <p:cNvCxnSpPr/>
          <p:nvPr/>
        </p:nvCxnSpPr>
        <p:spPr>
          <a:xfrm>
            <a:off x="971550" y="3140225"/>
            <a:ext cx="338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8" name="Google Shape;668;p43"/>
          <p:cNvSpPr/>
          <p:nvPr/>
        </p:nvSpPr>
        <p:spPr>
          <a:xfrm>
            <a:off x="1507361" y="2969788"/>
            <a:ext cx="338100" cy="184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43"/>
          <p:cNvSpPr txBox="1"/>
          <p:nvPr/>
        </p:nvSpPr>
        <p:spPr>
          <a:xfrm>
            <a:off x="898450" y="4611350"/>
            <a:ext cx="20739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A (Original Design)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4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A/B Testing Radical Redesigns</a:t>
            </a:r>
            <a:endParaRPr/>
          </a:p>
        </p:txBody>
      </p:sp>
      <p:sp>
        <p:nvSpPr>
          <p:cNvPr id="675" name="Google Shape;675;p44"/>
          <p:cNvSpPr txBox="1"/>
          <p:nvPr/>
        </p:nvSpPr>
        <p:spPr>
          <a:xfrm>
            <a:off x="723450" y="1258650"/>
            <a:ext cx="6020400" cy="7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The evolution of redesign with A/B testing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76" name="Google Shape;676;p4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7" name="Google Shape;677;p44"/>
          <p:cNvGrpSpPr/>
          <p:nvPr/>
        </p:nvGrpSpPr>
        <p:grpSpPr>
          <a:xfrm>
            <a:off x="6010000" y="1897250"/>
            <a:ext cx="2073900" cy="2724600"/>
            <a:chOff x="5149675" y="2316350"/>
            <a:chExt cx="2073900" cy="2724600"/>
          </a:xfrm>
        </p:grpSpPr>
        <p:sp>
          <p:nvSpPr>
            <p:cNvPr id="678" name="Google Shape;678;p44"/>
            <p:cNvSpPr/>
            <p:nvPr/>
          </p:nvSpPr>
          <p:spPr>
            <a:xfrm>
              <a:off x="5149675" y="2316350"/>
              <a:ext cx="2073900" cy="27246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44"/>
            <p:cNvSpPr/>
            <p:nvPr/>
          </p:nvSpPr>
          <p:spPr>
            <a:xfrm>
              <a:off x="6225375" y="2711250"/>
              <a:ext cx="893100" cy="8625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44"/>
            <p:cNvSpPr/>
            <p:nvPr/>
          </p:nvSpPr>
          <p:spPr>
            <a:xfrm>
              <a:off x="5254541" y="27112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44"/>
            <p:cNvSpPr/>
            <p:nvPr/>
          </p:nvSpPr>
          <p:spPr>
            <a:xfrm>
              <a:off x="5254541" y="29368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82" name="Google Shape;682;p44"/>
            <p:cNvCxnSpPr/>
            <p:nvPr/>
          </p:nvCxnSpPr>
          <p:spPr>
            <a:xfrm>
              <a:off x="5287116" y="24887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3" name="Google Shape;683;p44"/>
            <p:cNvCxnSpPr/>
            <p:nvPr/>
          </p:nvCxnSpPr>
          <p:spPr>
            <a:xfrm flipH="1" rot="10800000">
              <a:off x="5320116" y="25660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4" name="Google Shape;684;p44"/>
            <p:cNvSpPr/>
            <p:nvPr/>
          </p:nvSpPr>
          <p:spPr>
            <a:xfrm>
              <a:off x="5761729" y="4572938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85" name="Google Shape;685;p44"/>
            <p:cNvCxnSpPr/>
            <p:nvPr/>
          </p:nvCxnSpPr>
          <p:spPr>
            <a:xfrm>
              <a:off x="5793602" y="31783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6" name="Google Shape;686;p44"/>
            <p:cNvCxnSpPr/>
            <p:nvPr/>
          </p:nvCxnSpPr>
          <p:spPr>
            <a:xfrm>
              <a:off x="5793602" y="3254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7" name="Google Shape;687;p44"/>
            <p:cNvCxnSpPr/>
            <p:nvPr/>
          </p:nvCxnSpPr>
          <p:spPr>
            <a:xfrm>
              <a:off x="5793602" y="33307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8" name="Google Shape;688;p44"/>
            <p:cNvSpPr/>
            <p:nvPr/>
          </p:nvSpPr>
          <p:spPr>
            <a:xfrm>
              <a:off x="5257800" y="31602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89" name="Google Shape;689;p44"/>
            <p:cNvCxnSpPr/>
            <p:nvPr/>
          </p:nvCxnSpPr>
          <p:spPr>
            <a:xfrm>
              <a:off x="5257800" y="34069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0" name="Google Shape;690;p44"/>
            <p:cNvCxnSpPr/>
            <p:nvPr/>
          </p:nvCxnSpPr>
          <p:spPr>
            <a:xfrm>
              <a:off x="5257800" y="34831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1" name="Google Shape;691;p44"/>
            <p:cNvCxnSpPr/>
            <p:nvPr/>
          </p:nvCxnSpPr>
          <p:spPr>
            <a:xfrm>
              <a:off x="5257800" y="35593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2" name="Google Shape;692;p44"/>
            <p:cNvSpPr/>
            <p:nvPr/>
          </p:nvSpPr>
          <p:spPr>
            <a:xfrm>
              <a:off x="5793611" y="33888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93" name="Google Shape;693;p44"/>
            <p:cNvCxnSpPr/>
            <p:nvPr/>
          </p:nvCxnSpPr>
          <p:spPr>
            <a:xfrm>
              <a:off x="5273616" y="37117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4" name="Google Shape;694;p44"/>
            <p:cNvCxnSpPr/>
            <p:nvPr/>
          </p:nvCxnSpPr>
          <p:spPr>
            <a:xfrm>
              <a:off x="5273616" y="37879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5" name="Google Shape;695;p44"/>
            <p:cNvCxnSpPr/>
            <p:nvPr/>
          </p:nvCxnSpPr>
          <p:spPr>
            <a:xfrm>
              <a:off x="5273616" y="38641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6" name="Google Shape;696;p44"/>
            <p:cNvSpPr/>
            <p:nvPr/>
          </p:nvSpPr>
          <p:spPr>
            <a:xfrm>
              <a:off x="5278374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44"/>
            <p:cNvSpPr/>
            <p:nvPr/>
          </p:nvSpPr>
          <p:spPr>
            <a:xfrm>
              <a:off x="5751713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44"/>
            <p:cNvSpPr/>
            <p:nvPr/>
          </p:nvSpPr>
          <p:spPr>
            <a:xfrm>
              <a:off x="6225051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44"/>
            <p:cNvSpPr/>
            <p:nvPr/>
          </p:nvSpPr>
          <p:spPr>
            <a:xfrm>
              <a:off x="6698390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00" name="Google Shape;700;p44"/>
            <p:cNvCxnSpPr/>
            <p:nvPr/>
          </p:nvCxnSpPr>
          <p:spPr>
            <a:xfrm>
              <a:off x="5310188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1" name="Google Shape;701;p44"/>
            <p:cNvCxnSpPr/>
            <p:nvPr/>
          </p:nvCxnSpPr>
          <p:spPr>
            <a:xfrm>
              <a:off x="5310188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2" name="Google Shape;702;p44"/>
            <p:cNvCxnSpPr/>
            <p:nvPr/>
          </p:nvCxnSpPr>
          <p:spPr>
            <a:xfrm>
              <a:off x="5784563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3" name="Google Shape;703;p44"/>
            <p:cNvCxnSpPr/>
            <p:nvPr/>
          </p:nvCxnSpPr>
          <p:spPr>
            <a:xfrm>
              <a:off x="5784563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4" name="Google Shape;704;p44"/>
            <p:cNvCxnSpPr/>
            <p:nvPr/>
          </p:nvCxnSpPr>
          <p:spPr>
            <a:xfrm>
              <a:off x="6258938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5" name="Google Shape;705;p44"/>
            <p:cNvCxnSpPr/>
            <p:nvPr/>
          </p:nvCxnSpPr>
          <p:spPr>
            <a:xfrm>
              <a:off x="6258938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6" name="Google Shape;706;p44"/>
            <p:cNvCxnSpPr/>
            <p:nvPr/>
          </p:nvCxnSpPr>
          <p:spPr>
            <a:xfrm>
              <a:off x="6733313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7" name="Google Shape;707;p44"/>
            <p:cNvCxnSpPr/>
            <p:nvPr/>
          </p:nvCxnSpPr>
          <p:spPr>
            <a:xfrm>
              <a:off x="6733313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8" name="Google Shape;708;p44"/>
            <p:cNvSpPr/>
            <p:nvPr/>
          </p:nvSpPr>
          <p:spPr>
            <a:xfrm>
              <a:off x="5286875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44"/>
            <p:cNvSpPr/>
            <p:nvPr/>
          </p:nvSpPr>
          <p:spPr>
            <a:xfrm>
              <a:off x="5613084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44"/>
            <p:cNvSpPr/>
            <p:nvPr/>
          </p:nvSpPr>
          <p:spPr>
            <a:xfrm>
              <a:off x="5939292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44"/>
            <p:cNvSpPr/>
            <p:nvPr/>
          </p:nvSpPr>
          <p:spPr>
            <a:xfrm>
              <a:off x="6265501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44"/>
            <p:cNvSpPr/>
            <p:nvPr/>
          </p:nvSpPr>
          <p:spPr>
            <a:xfrm>
              <a:off x="6591709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44"/>
            <p:cNvSpPr/>
            <p:nvPr/>
          </p:nvSpPr>
          <p:spPr>
            <a:xfrm>
              <a:off x="6917918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4" name="Google Shape;714;p44"/>
          <p:cNvSpPr txBox="1"/>
          <p:nvPr/>
        </p:nvSpPr>
        <p:spPr>
          <a:xfrm>
            <a:off x="6043000" y="4611350"/>
            <a:ext cx="20079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C (New Design)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5" name="Google Shape;715;p44"/>
          <p:cNvSpPr txBox="1"/>
          <p:nvPr/>
        </p:nvSpPr>
        <p:spPr>
          <a:xfrm>
            <a:off x="723450" y="1815250"/>
            <a:ext cx="5172600" cy="30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A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 landing page redesign can present challenges. A/B testing can help reduce the risk of big change.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A/B testing is innately safe. Recipe A always represents the default experience and provides a quick way to rollback if the data does not support your hypothesis or redesign.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4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A/B Testing Radical Redesigns</a:t>
            </a:r>
            <a:endParaRPr/>
          </a:p>
        </p:txBody>
      </p:sp>
      <p:sp>
        <p:nvSpPr>
          <p:cNvPr id="721" name="Google Shape;721;p45"/>
          <p:cNvSpPr txBox="1"/>
          <p:nvPr/>
        </p:nvSpPr>
        <p:spPr>
          <a:xfrm>
            <a:off x="723450" y="1258650"/>
            <a:ext cx="6887100" cy="7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R</a:t>
            </a:r>
            <a:r>
              <a:rPr lang="en" sz="2400">
                <a:latin typeface="Roboto"/>
                <a:ea typeface="Roboto"/>
                <a:cs typeface="Roboto"/>
                <a:sym typeface="Roboto"/>
              </a:rPr>
              <a:t>edesigning with A/B testing and user feedback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22" name="Google Shape;722;p4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23" name="Google Shape;723;p45"/>
          <p:cNvGrpSpPr/>
          <p:nvPr/>
        </p:nvGrpSpPr>
        <p:grpSpPr>
          <a:xfrm>
            <a:off x="6848200" y="1897250"/>
            <a:ext cx="2073900" cy="2724600"/>
            <a:chOff x="5149675" y="2316350"/>
            <a:chExt cx="2073900" cy="2724600"/>
          </a:xfrm>
        </p:grpSpPr>
        <p:sp>
          <p:nvSpPr>
            <p:cNvPr id="724" name="Google Shape;724;p45"/>
            <p:cNvSpPr/>
            <p:nvPr/>
          </p:nvSpPr>
          <p:spPr>
            <a:xfrm>
              <a:off x="5149675" y="2316350"/>
              <a:ext cx="2073900" cy="27246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45"/>
            <p:cNvSpPr/>
            <p:nvPr/>
          </p:nvSpPr>
          <p:spPr>
            <a:xfrm>
              <a:off x="6225375" y="2711250"/>
              <a:ext cx="893100" cy="8625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45"/>
            <p:cNvSpPr/>
            <p:nvPr/>
          </p:nvSpPr>
          <p:spPr>
            <a:xfrm>
              <a:off x="5254541" y="27112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45"/>
            <p:cNvSpPr/>
            <p:nvPr/>
          </p:nvSpPr>
          <p:spPr>
            <a:xfrm>
              <a:off x="5254541" y="29368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28" name="Google Shape;728;p45"/>
            <p:cNvCxnSpPr/>
            <p:nvPr/>
          </p:nvCxnSpPr>
          <p:spPr>
            <a:xfrm>
              <a:off x="5287116" y="24887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9" name="Google Shape;729;p45"/>
            <p:cNvCxnSpPr/>
            <p:nvPr/>
          </p:nvCxnSpPr>
          <p:spPr>
            <a:xfrm flipH="1" rot="10800000">
              <a:off x="5320116" y="25660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0" name="Google Shape;730;p45"/>
            <p:cNvSpPr/>
            <p:nvPr/>
          </p:nvSpPr>
          <p:spPr>
            <a:xfrm>
              <a:off x="5761729" y="4572938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31" name="Google Shape;731;p45"/>
            <p:cNvCxnSpPr/>
            <p:nvPr/>
          </p:nvCxnSpPr>
          <p:spPr>
            <a:xfrm>
              <a:off x="5793602" y="31783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2" name="Google Shape;732;p45"/>
            <p:cNvCxnSpPr/>
            <p:nvPr/>
          </p:nvCxnSpPr>
          <p:spPr>
            <a:xfrm>
              <a:off x="5793602" y="3254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3" name="Google Shape;733;p45"/>
            <p:cNvCxnSpPr/>
            <p:nvPr/>
          </p:nvCxnSpPr>
          <p:spPr>
            <a:xfrm>
              <a:off x="5793602" y="33307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4" name="Google Shape;734;p45"/>
            <p:cNvSpPr/>
            <p:nvPr/>
          </p:nvSpPr>
          <p:spPr>
            <a:xfrm>
              <a:off x="5257800" y="31602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35" name="Google Shape;735;p45"/>
            <p:cNvCxnSpPr/>
            <p:nvPr/>
          </p:nvCxnSpPr>
          <p:spPr>
            <a:xfrm>
              <a:off x="5257800" y="34069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6" name="Google Shape;736;p45"/>
            <p:cNvCxnSpPr/>
            <p:nvPr/>
          </p:nvCxnSpPr>
          <p:spPr>
            <a:xfrm>
              <a:off x="5257800" y="34831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7" name="Google Shape;737;p45"/>
            <p:cNvCxnSpPr/>
            <p:nvPr/>
          </p:nvCxnSpPr>
          <p:spPr>
            <a:xfrm>
              <a:off x="5257800" y="35593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8" name="Google Shape;738;p45"/>
            <p:cNvSpPr/>
            <p:nvPr/>
          </p:nvSpPr>
          <p:spPr>
            <a:xfrm>
              <a:off x="5793611" y="33888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39" name="Google Shape;739;p45"/>
            <p:cNvCxnSpPr/>
            <p:nvPr/>
          </p:nvCxnSpPr>
          <p:spPr>
            <a:xfrm>
              <a:off x="5273616" y="37117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0" name="Google Shape;740;p45"/>
            <p:cNvCxnSpPr/>
            <p:nvPr/>
          </p:nvCxnSpPr>
          <p:spPr>
            <a:xfrm>
              <a:off x="5273616" y="37879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1" name="Google Shape;741;p45"/>
            <p:cNvCxnSpPr/>
            <p:nvPr/>
          </p:nvCxnSpPr>
          <p:spPr>
            <a:xfrm>
              <a:off x="5273616" y="3864125"/>
              <a:ext cx="1823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2" name="Google Shape;742;p45"/>
            <p:cNvSpPr/>
            <p:nvPr/>
          </p:nvSpPr>
          <p:spPr>
            <a:xfrm>
              <a:off x="5278374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45"/>
            <p:cNvSpPr/>
            <p:nvPr/>
          </p:nvSpPr>
          <p:spPr>
            <a:xfrm>
              <a:off x="5751713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45"/>
            <p:cNvSpPr/>
            <p:nvPr/>
          </p:nvSpPr>
          <p:spPr>
            <a:xfrm>
              <a:off x="6225051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45"/>
            <p:cNvSpPr/>
            <p:nvPr/>
          </p:nvSpPr>
          <p:spPr>
            <a:xfrm>
              <a:off x="6698390" y="3964012"/>
              <a:ext cx="403800" cy="390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46" name="Google Shape;746;p45"/>
            <p:cNvCxnSpPr/>
            <p:nvPr/>
          </p:nvCxnSpPr>
          <p:spPr>
            <a:xfrm>
              <a:off x="5310188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7" name="Google Shape;747;p45"/>
            <p:cNvCxnSpPr/>
            <p:nvPr/>
          </p:nvCxnSpPr>
          <p:spPr>
            <a:xfrm>
              <a:off x="5310188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8" name="Google Shape;748;p45"/>
            <p:cNvCxnSpPr/>
            <p:nvPr/>
          </p:nvCxnSpPr>
          <p:spPr>
            <a:xfrm>
              <a:off x="5784563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9" name="Google Shape;749;p45"/>
            <p:cNvCxnSpPr/>
            <p:nvPr/>
          </p:nvCxnSpPr>
          <p:spPr>
            <a:xfrm>
              <a:off x="5784563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0" name="Google Shape;750;p45"/>
            <p:cNvCxnSpPr/>
            <p:nvPr/>
          </p:nvCxnSpPr>
          <p:spPr>
            <a:xfrm>
              <a:off x="6258938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1" name="Google Shape;751;p45"/>
            <p:cNvCxnSpPr/>
            <p:nvPr/>
          </p:nvCxnSpPr>
          <p:spPr>
            <a:xfrm>
              <a:off x="6258938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2" name="Google Shape;752;p45"/>
            <p:cNvCxnSpPr/>
            <p:nvPr/>
          </p:nvCxnSpPr>
          <p:spPr>
            <a:xfrm>
              <a:off x="6733313" y="43975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3" name="Google Shape;753;p45"/>
            <p:cNvCxnSpPr/>
            <p:nvPr/>
          </p:nvCxnSpPr>
          <p:spPr>
            <a:xfrm>
              <a:off x="6733313" y="4449913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54" name="Google Shape;754;p45"/>
            <p:cNvSpPr/>
            <p:nvPr/>
          </p:nvSpPr>
          <p:spPr>
            <a:xfrm>
              <a:off x="5286875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45"/>
            <p:cNvSpPr/>
            <p:nvPr/>
          </p:nvSpPr>
          <p:spPr>
            <a:xfrm>
              <a:off x="5613084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45"/>
            <p:cNvSpPr/>
            <p:nvPr/>
          </p:nvSpPr>
          <p:spPr>
            <a:xfrm>
              <a:off x="5939292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45"/>
            <p:cNvSpPr/>
            <p:nvPr/>
          </p:nvSpPr>
          <p:spPr>
            <a:xfrm>
              <a:off x="6265501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45"/>
            <p:cNvSpPr/>
            <p:nvPr/>
          </p:nvSpPr>
          <p:spPr>
            <a:xfrm>
              <a:off x="6591709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45"/>
            <p:cNvSpPr/>
            <p:nvPr/>
          </p:nvSpPr>
          <p:spPr>
            <a:xfrm>
              <a:off x="6917918" y="4835184"/>
              <a:ext cx="177600" cy="1182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0" name="Google Shape;760;p45"/>
          <p:cNvSpPr txBox="1"/>
          <p:nvPr/>
        </p:nvSpPr>
        <p:spPr>
          <a:xfrm>
            <a:off x="6881200" y="4611350"/>
            <a:ext cx="20079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C (New Design)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1" name="Google Shape;761;p45"/>
          <p:cNvSpPr txBox="1"/>
          <p:nvPr/>
        </p:nvSpPr>
        <p:spPr>
          <a:xfrm>
            <a:off x="723450" y="1815250"/>
            <a:ext cx="3696300" cy="30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Before launching a redesign, get real customer feedback.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For example, we leveraged surveys before we launched a redesign. Using customer feedback, we were able to refine the overall design before A/B testing.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This process was repeated until we found a design iteration we were confident in testing. The results of our A/B test were astounding—a 65% increase in conversion rate.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762" name="Google Shape;762;p45"/>
          <p:cNvGrpSpPr/>
          <p:nvPr/>
        </p:nvGrpSpPr>
        <p:grpSpPr>
          <a:xfrm>
            <a:off x="4517950" y="1897250"/>
            <a:ext cx="2073900" cy="1855500"/>
            <a:chOff x="3641650" y="1897250"/>
            <a:chExt cx="2073900" cy="1855500"/>
          </a:xfrm>
        </p:grpSpPr>
        <p:sp>
          <p:nvSpPr>
            <p:cNvPr id="763" name="Google Shape;763;p45"/>
            <p:cNvSpPr/>
            <p:nvPr/>
          </p:nvSpPr>
          <p:spPr>
            <a:xfrm>
              <a:off x="3641650" y="1897250"/>
              <a:ext cx="2073900" cy="18555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45"/>
            <p:cNvSpPr/>
            <p:nvPr/>
          </p:nvSpPr>
          <p:spPr>
            <a:xfrm>
              <a:off x="4682325" y="2292150"/>
              <a:ext cx="893100" cy="8625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45"/>
            <p:cNvSpPr/>
            <p:nvPr/>
          </p:nvSpPr>
          <p:spPr>
            <a:xfrm>
              <a:off x="3711491" y="22921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45"/>
            <p:cNvSpPr/>
            <p:nvPr/>
          </p:nvSpPr>
          <p:spPr>
            <a:xfrm>
              <a:off x="3711491" y="2517750"/>
              <a:ext cx="893100" cy="155100"/>
            </a:xfrm>
            <a:prstGeom prst="rect">
              <a:avLst/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67" name="Google Shape;767;p45"/>
            <p:cNvCxnSpPr/>
            <p:nvPr/>
          </p:nvCxnSpPr>
          <p:spPr>
            <a:xfrm>
              <a:off x="3744066" y="2069675"/>
              <a:ext cx="180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8" name="Google Shape;768;p45"/>
            <p:cNvCxnSpPr/>
            <p:nvPr/>
          </p:nvCxnSpPr>
          <p:spPr>
            <a:xfrm flipH="1" rot="10800000">
              <a:off x="3777066" y="2146913"/>
              <a:ext cx="1734300" cy="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69" name="Google Shape;769;p45"/>
            <p:cNvSpPr/>
            <p:nvPr/>
          </p:nvSpPr>
          <p:spPr>
            <a:xfrm>
              <a:off x="4218679" y="3391838"/>
              <a:ext cx="847500" cy="1551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70" name="Google Shape;770;p45"/>
            <p:cNvCxnSpPr/>
            <p:nvPr/>
          </p:nvCxnSpPr>
          <p:spPr>
            <a:xfrm>
              <a:off x="4250552" y="27592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1" name="Google Shape;771;p45"/>
            <p:cNvCxnSpPr/>
            <p:nvPr/>
          </p:nvCxnSpPr>
          <p:spPr>
            <a:xfrm>
              <a:off x="4250552" y="28354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2" name="Google Shape;772;p45"/>
            <p:cNvCxnSpPr/>
            <p:nvPr/>
          </p:nvCxnSpPr>
          <p:spPr>
            <a:xfrm>
              <a:off x="4250552" y="29116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73" name="Google Shape;773;p45"/>
            <p:cNvSpPr/>
            <p:nvPr/>
          </p:nvSpPr>
          <p:spPr>
            <a:xfrm>
              <a:off x="3714750" y="27411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74" name="Google Shape;774;p45"/>
            <p:cNvCxnSpPr/>
            <p:nvPr/>
          </p:nvCxnSpPr>
          <p:spPr>
            <a:xfrm>
              <a:off x="3714750" y="29878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5" name="Google Shape;775;p45"/>
            <p:cNvCxnSpPr/>
            <p:nvPr/>
          </p:nvCxnSpPr>
          <p:spPr>
            <a:xfrm>
              <a:off x="3714750" y="30640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6" name="Google Shape;776;p45"/>
            <p:cNvCxnSpPr/>
            <p:nvPr/>
          </p:nvCxnSpPr>
          <p:spPr>
            <a:xfrm>
              <a:off x="3714750" y="3140225"/>
              <a:ext cx="3381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77" name="Google Shape;777;p45"/>
            <p:cNvSpPr/>
            <p:nvPr/>
          </p:nvSpPr>
          <p:spPr>
            <a:xfrm>
              <a:off x="4250561" y="2969788"/>
              <a:ext cx="338100" cy="184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8" name="Google Shape;778;p45"/>
          <p:cNvSpPr txBox="1"/>
          <p:nvPr/>
        </p:nvSpPr>
        <p:spPr>
          <a:xfrm>
            <a:off x="4517950" y="4611350"/>
            <a:ext cx="2073900" cy="3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Recipe A (Original Design)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9" name="Google Shape;779;p45"/>
          <p:cNvSpPr/>
          <p:nvPr/>
        </p:nvSpPr>
        <p:spPr>
          <a:xfrm rot="1060845">
            <a:off x="7460404" y="850973"/>
            <a:ext cx="1628841" cy="1366405"/>
          </a:xfrm>
          <a:prstGeom prst="star16">
            <a:avLst>
              <a:gd fmla="val 37500" name="adj"/>
            </a:avLst>
          </a:prstGeom>
          <a:solidFill>
            <a:srgbClr val="FCE5CD"/>
          </a:solidFill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Redesign </a:t>
            </a:r>
            <a:r>
              <a:rPr lang="en" sz="1000"/>
              <a:t>increased conversions by 65%</a:t>
            </a:r>
            <a:endParaRPr sz="1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783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4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 and summary</a:t>
            </a:r>
            <a:endParaRPr/>
          </a:p>
        </p:txBody>
      </p:sp>
      <p:pic>
        <p:nvPicPr>
          <p:cNvPr id="785" name="Google Shape;785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3850" y="1039900"/>
            <a:ext cx="5118426" cy="383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Google Shape;786;p4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4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The 30 Minute Guide Part 1 </a:t>
            </a:r>
            <a:endParaRPr/>
          </a:p>
        </p:txBody>
      </p:sp>
      <p:sp>
        <p:nvSpPr>
          <p:cNvPr id="792" name="Google Shape;792;p47"/>
          <p:cNvSpPr txBox="1"/>
          <p:nvPr/>
        </p:nvSpPr>
        <p:spPr>
          <a:xfrm>
            <a:off x="266250" y="953850"/>
            <a:ext cx="7806300" cy="3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Here are a few tips to get better performing landing pages.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A/B testing different layout structures will help optimize the general design of your landing page. and sets a solid foundation for future single element A/B tests.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Single element A/B testing provides deeper insight to what your visitors are responsive to. It is a low level of effort tactic that often yields tremendous lift in conversion and influences your philosophical approach.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Landing page redesigns always have their business requirements. Leverage A/B testing reduces risks and helps your product evolve into an experience customers love. Large redesigns are not required to achieve big increases in conversion.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93" name="Google Shape;793;p4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48"/>
          <p:cNvSpPr txBox="1"/>
          <p:nvPr>
            <p:ph type="ctrTitle"/>
          </p:nvPr>
        </p:nvSpPr>
        <p:spPr>
          <a:xfrm>
            <a:off x="542113" y="438150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</a:t>
            </a:r>
            <a:endParaRPr/>
          </a:p>
        </p:txBody>
      </p:sp>
      <p:sp>
        <p:nvSpPr>
          <p:cNvPr id="799" name="Google Shape;799;p48"/>
          <p:cNvSpPr txBox="1"/>
          <p:nvPr>
            <p:ph idx="1" type="subTitle"/>
          </p:nvPr>
        </p:nvSpPr>
        <p:spPr>
          <a:xfrm>
            <a:off x="542113" y="1408005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30 Minute Guide Part 1</a:t>
            </a:r>
            <a:endParaRPr/>
          </a:p>
        </p:txBody>
      </p:sp>
      <p:sp>
        <p:nvSpPr>
          <p:cNvPr id="800" name="Google Shape;800;p48"/>
          <p:cNvSpPr txBox="1"/>
          <p:nvPr>
            <p:ph type="ctrTitle"/>
          </p:nvPr>
        </p:nvSpPr>
        <p:spPr>
          <a:xfrm>
            <a:off x="689600" y="4500650"/>
            <a:ext cx="4250400" cy="4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Created by: 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Puffin.io A/B Testing for Websites</a:t>
            </a:r>
            <a:endParaRPr sz="1400"/>
          </a:p>
        </p:txBody>
      </p:sp>
      <p:pic>
        <p:nvPicPr>
          <p:cNvPr id="801" name="Google Shape;801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9600" y="1754850"/>
            <a:ext cx="4518200" cy="33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802" name="Google Shape;802;p48"/>
          <p:cNvSpPr txBox="1"/>
          <p:nvPr>
            <p:ph type="ctrTitle"/>
          </p:nvPr>
        </p:nvSpPr>
        <p:spPr>
          <a:xfrm>
            <a:off x="689599" y="2571750"/>
            <a:ext cx="37299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Q&amp;A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- The 30 Minute Guide Part 1 </a:t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266250" y="1258650"/>
            <a:ext cx="7806300" cy="3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22222"/>
                </a:solidFill>
                <a:highlight>
                  <a:srgbClr val="FFFFFF"/>
                </a:highlight>
              </a:rPr>
              <a:t>Before we get started. </a:t>
            </a:r>
            <a:endParaRPr b="1"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H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ave a clear understanding of your business goals. The business goals are the driving conditions for running any A/B test. And those requirements are what we optimize for. 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When optimizing any landing page we want to ensure the task is aligned with the business goals. Optimizing a variable in a silo can increase the metric in the short term, at the expense of alienating the end user. Do not do this.</a:t>
            </a:r>
            <a:endParaRPr b="1"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1" name="Google Shape;91;p1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- The 30 Minute Guide Part 1 </a:t>
            </a:r>
            <a:endParaRPr/>
          </a:p>
        </p:txBody>
      </p:sp>
      <p:sp>
        <p:nvSpPr>
          <p:cNvPr id="97" name="Google Shape;97;p17"/>
          <p:cNvSpPr txBox="1"/>
          <p:nvPr/>
        </p:nvSpPr>
        <p:spPr>
          <a:xfrm>
            <a:off x="266250" y="1258650"/>
            <a:ext cx="7806300" cy="3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The spirit of A/B testing is understanding what your visitors respond to when comparing two experiences. Recipe A is the current experience, Recipe B is the new experience. An example of a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 simple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 A/B test are button colors. 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Recipe A (original) has a button color blue. 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Recipe B (new) has a button color red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Upon review we might find button color red increased clicks by 10%. 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8" name="Google Shape;98;p1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- The 30 Minute Guide Part 1 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266250" y="1258650"/>
            <a:ext cx="7806300" cy="3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</a:rPr>
              <a:t>W</a:t>
            </a:r>
            <a:r>
              <a:rPr lang="en" sz="1800">
                <a:solidFill>
                  <a:srgbClr val="222222"/>
                </a:solidFill>
              </a:rPr>
              <a:t>ith A/B testing we learn what visitors are responsive to, becoming experts in our end users. </a:t>
            </a:r>
            <a:endParaRPr sz="18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</a:rPr>
              <a:t>Testing allows us to increase essential business metrics while creating a frictionless customer journey your users love.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5" name="Google Shape;105;p1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- The 30 Minute Guide Part 1 </a:t>
            </a:r>
            <a:endParaRPr/>
          </a:p>
        </p:txBody>
      </p:sp>
      <p:sp>
        <p:nvSpPr>
          <p:cNvPr id="111" name="Google Shape;111;p19"/>
          <p:cNvSpPr txBox="1"/>
          <p:nvPr/>
        </p:nvSpPr>
        <p:spPr>
          <a:xfrm>
            <a:off x="266250" y="1258650"/>
            <a:ext cx="7806300" cy="3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Landing page optimization focuses on converting visitors arriving on your website (typically from paid ads) to registered users of your product or service--SaaS, gaming, banking, consumer, and more.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This is commonly referred to as top of the funnel optimization. 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Ecommerce, funnel optimization, and other forms of A/B testing will be discussed in future series.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2" name="Google Shape;112;p1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- The 30 Minute Guide Part 1 </a:t>
            </a:r>
            <a:endParaRPr/>
          </a:p>
        </p:txBody>
      </p:sp>
      <p:pic>
        <p:nvPicPr>
          <p:cNvPr id="118" name="Google Shape;118;p2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9200" y="725025"/>
            <a:ext cx="5752125" cy="431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Optimization - The 30 Minute Guide Part 1 </a:t>
            </a:r>
            <a:endParaRPr/>
          </a:p>
        </p:txBody>
      </p:sp>
      <p:pic>
        <p:nvPicPr>
          <p:cNvPr id="125" name="Google Shape;125;p2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2800" y="41700"/>
            <a:ext cx="1918200" cy="57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1"/>
          <p:cNvSpPr txBox="1"/>
          <p:nvPr/>
        </p:nvSpPr>
        <p:spPr>
          <a:xfrm>
            <a:off x="266250" y="1258650"/>
            <a:ext cx="7806300" cy="3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Our t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hree specific topics.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Start with layout A/B testing first 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Move to single element A/B testing next 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How to think about A/B testing a redesign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